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tags/tag12.xml" ContentType="application/vnd.openxmlformats-officedocument.presentationml.tags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tags/tag13.xml" ContentType="application/vnd.openxmlformats-officedocument.presentationml.tags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1.xml" ContentType="application/vnd.openxmlformats-officedocument.drawingml.chart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3.xml" ContentType="application/vnd.openxmlformats-officedocument.presentationml.notesSlide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9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0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1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2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3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4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5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6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7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8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ags/tag14.xml" ContentType="application/vnd.openxmlformats-officedocument.presentationml.tags+xml"/>
  <Override PartName="/ppt/charts/chart39.xml" ContentType="application/vnd.openxmlformats-officedocument.drawingml.chart+xml"/>
  <Override PartName="/ppt/theme/themeOverride7.xml" ContentType="application/vnd.openxmlformats-officedocument.themeOverr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43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44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45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46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47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8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56"/>
  </p:notesMasterIdLst>
  <p:sldIdLst>
    <p:sldId id="256" r:id="rId2"/>
    <p:sldId id="257" r:id="rId3"/>
    <p:sldId id="4952" r:id="rId4"/>
    <p:sldId id="2147377845" r:id="rId5"/>
    <p:sldId id="324" r:id="rId6"/>
    <p:sldId id="320" r:id="rId7"/>
    <p:sldId id="4947" r:id="rId8"/>
    <p:sldId id="264" r:id="rId9"/>
    <p:sldId id="414" r:id="rId10"/>
    <p:sldId id="2147377847" r:id="rId11"/>
    <p:sldId id="2147377837" r:id="rId12"/>
    <p:sldId id="2147377848" r:id="rId13"/>
    <p:sldId id="259" r:id="rId14"/>
    <p:sldId id="315" r:id="rId15"/>
    <p:sldId id="2147377850" r:id="rId16"/>
    <p:sldId id="2147377861" r:id="rId17"/>
    <p:sldId id="271" r:id="rId18"/>
    <p:sldId id="269" r:id="rId19"/>
    <p:sldId id="272" r:id="rId20"/>
    <p:sldId id="2147377851" r:id="rId21"/>
    <p:sldId id="2147377839" r:id="rId22"/>
    <p:sldId id="2147377852" r:id="rId23"/>
    <p:sldId id="2147377853" r:id="rId24"/>
    <p:sldId id="283" r:id="rId25"/>
    <p:sldId id="2147377854" r:id="rId26"/>
    <p:sldId id="2147377856" r:id="rId27"/>
    <p:sldId id="2147377857" r:id="rId28"/>
    <p:sldId id="2147377840" r:id="rId29"/>
    <p:sldId id="2147377858" r:id="rId30"/>
    <p:sldId id="2147377859" r:id="rId31"/>
    <p:sldId id="439" r:id="rId32"/>
    <p:sldId id="446" r:id="rId33"/>
    <p:sldId id="447" r:id="rId34"/>
    <p:sldId id="449" r:id="rId35"/>
    <p:sldId id="2147377846" r:id="rId36"/>
    <p:sldId id="2147377849" r:id="rId37"/>
    <p:sldId id="2147377813" r:id="rId38"/>
    <p:sldId id="2147377862" r:id="rId39"/>
    <p:sldId id="293" r:id="rId40"/>
    <p:sldId id="281" r:id="rId41"/>
    <p:sldId id="2147377844" r:id="rId42"/>
    <p:sldId id="267" r:id="rId43"/>
    <p:sldId id="276" r:id="rId44"/>
    <p:sldId id="2147377860" r:id="rId45"/>
    <p:sldId id="2147377843" r:id="rId46"/>
    <p:sldId id="448" r:id="rId47"/>
    <p:sldId id="451" r:id="rId48"/>
    <p:sldId id="425" r:id="rId49"/>
    <p:sldId id="2147377836" r:id="rId50"/>
    <p:sldId id="1301" r:id="rId51"/>
    <p:sldId id="301" r:id="rId52"/>
    <p:sldId id="302" r:id="rId53"/>
    <p:sldId id="303" r:id="rId54"/>
    <p:sldId id="309" r:id="rId5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FF6600"/>
    <a:srgbClr val="00FFFF"/>
    <a:srgbClr val="00AEEF"/>
    <a:srgbClr val="F2F2F2"/>
    <a:srgbClr val="006600"/>
    <a:srgbClr val="FFFF00"/>
    <a:srgbClr val="3333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32" autoAdjust="0"/>
    <p:restoredTop sz="96081" autoAdjust="0"/>
  </p:normalViewPr>
  <p:slideViewPr>
    <p:cSldViewPr snapToGrid="0">
      <p:cViewPr varScale="1">
        <p:scale>
          <a:sx n="102" d="100"/>
          <a:sy n="102" d="100"/>
        </p:scale>
        <p:origin x="9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725993302561317"/>
          <c:y val="0.26250000000000001"/>
          <c:w val="0.53979853212792861"/>
          <c:h val="0.5465460137795276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350">
              <a:noFill/>
            </a:ln>
          </c:spPr>
          <c:explosion val="5"/>
          <c:dPt>
            <c:idx val="0"/>
            <c:bubble3D val="0"/>
            <c:spPr>
              <a:solidFill>
                <a:srgbClr val="FF0000"/>
              </a:solidFill>
              <a:ln w="6350">
                <a:noFill/>
              </a:ln>
            </c:spPr>
            <c:extLst>
              <c:ext xmlns:c16="http://schemas.microsoft.com/office/drawing/2014/chart" uri="{C3380CC4-5D6E-409C-BE32-E72D297353CC}">
                <c16:uniqueId val="{00000001-5C40-4BB7-92ED-3C6A4CB36000}"/>
              </c:ext>
            </c:extLst>
          </c:dPt>
          <c:dPt>
            <c:idx val="1"/>
            <c:bubble3D val="0"/>
            <c:spPr>
              <a:solidFill>
                <a:srgbClr val="0742B9"/>
              </a:solidFill>
              <a:ln w="6350">
                <a:noFill/>
              </a:ln>
            </c:spPr>
            <c:extLst>
              <c:ext xmlns:c16="http://schemas.microsoft.com/office/drawing/2014/chart" uri="{C3380CC4-5D6E-409C-BE32-E72D297353CC}">
                <c16:uniqueId val="{00000003-5C40-4BB7-92ED-3C6A4CB36000}"/>
              </c:ext>
            </c:extLst>
          </c:dPt>
          <c:dPt>
            <c:idx val="2"/>
            <c:bubble3D val="0"/>
            <c:spPr>
              <a:solidFill>
                <a:srgbClr val="FF6600"/>
              </a:solidFill>
              <a:ln w="6350">
                <a:noFill/>
              </a:ln>
            </c:spPr>
            <c:extLst>
              <c:ext xmlns:c16="http://schemas.microsoft.com/office/drawing/2014/chart" uri="{C3380CC4-5D6E-409C-BE32-E72D297353CC}">
                <c16:uniqueId val="{00000005-5C40-4BB7-92ED-3C6A4CB36000}"/>
              </c:ext>
            </c:extLst>
          </c:dPt>
          <c:dPt>
            <c:idx val="3"/>
            <c:bubble3D val="0"/>
            <c:spPr>
              <a:solidFill>
                <a:srgbClr val="990099"/>
              </a:solidFill>
              <a:ln w="6350">
                <a:noFill/>
              </a:ln>
            </c:spPr>
            <c:extLst>
              <c:ext xmlns:c16="http://schemas.microsoft.com/office/drawing/2014/chart" uri="{C3380CC4-5D6E-409C-BE32-E72D297353CC}">
                <c16:uniqueId val="{00000007-5C40-4BB7-92ED-3C6A4CB36000}"/>
              </c:ext>
            </c:extLst>
          </c:dPt>
          <c:dPt>
            <c:idx val="4"/>
            <c:bubble3D val="0"/>
            <c:spPr>
              <a:solidFill>
                <a:srgbClr val="FF99FF"/>
              </a:solidFill>
              <a:ln w="6350">
                <a:noFill/>
              </a:ln>
            </c:spPr>
            <c:extLst>
              <c:ext xmlns:c16="http://schemas.microsoft.com/office/drawing/2014/chart" uri="{C3380CC4-5D6E-409C-BE32-E72D297353CC}">
                <c16:uniqueId val="{00000009-5C40-4BB7-92ED-3C6A4CB36000}"/>
              </c:ext>
            </c:extLst>
          </c:dPt>
          <c:dPt>
            <c:idx val="5"/>
            <c:bubble3D val="0"/>
            <c:spPr>
              <a:solidFill>
                <a:srgbClr val="009900"/>
              </a:solidFill>
              <a:ln w="6350">
                <a:noFill/>
              </a:ln>
            </c:spPr>
            <c:extLst>
              <c:ext xmlns:c16="http://schemas.microsoft.com/office/drawing/2014/chart" uri="{C3380CC4-5D6E-409C-BE32-E72D297353CC}">
                <c16:uniqueId val="{0000000B-5C40-4BB7-92ED-3C6A4CB36000}"/>
              </c:ext>
            </c:extLst>
          </c:dPt>
          <c:dPt>
            <c:idx val="6"/>
            <c:bubble3D val="0"/>
            <c:spPr>
              <a:solidFill>
                <a:srgbClr val="002060"/>
              </a:solidFill>
              <a:ln w="6350">
                <a:noFill/>
              </a:ln>
            </c:spPr>
            <c:extLst>
              <c:ext xmlns:c16="http://schemas.microsoft.com/office/drawing/2014/chart" uri="{C3380CC4-5D6E-409C-BE32-E72D297353CC}">
                <c16:uniqueId val="{0000000D-5C40-4BB7-92ED-3C6A4CB36000}"/>
              </c:ext>
            </c:extLst>
          </c:dPt>
          <c:dPt>
            <c:idx val="7"/>
            <c:bubble3D val="0"/>
            <c:explosion val="18"/>
            <c:spPr>
              <a:solidFill>
                <a:srgbClr val="00B0F0"/>
              </a:solidFill>
              <a:ln w="6350">
                <a:noFill/>
              </a:ln>
            </c:spPr>
            <c:extLst>
              <c:ext xmlns:c16="http://schemas.microsoft.com/office/drawing/2014/chart" uri="{C3380CC4-5D6E-409C-BE32-E72D297353CC}">
                <c16:uniqueId val="{0000000F-5C40-4BB7-92ED-3C6A4CB36000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  <a:ln w="6350">
                <a:noFill/>
              </a:ln>
            </c:spPr>
            <c:extLst>
              <c:ext xmlns:c16="http://schemas.microsoft.com/office/drawing/2014/chart" uri="{C3380CC4-5D6E-409C-BE32-E72D297353CC}">
                <c16:uniqueId val="{00000011-5C40-4BB7-92ED-3C6A4CB36000}"/>
              </c:ext>
            </c:extLst>
          </c:dPt>
          <c:dPt>
            <c:idx val="9"/>
            <c:bubble3D val="0"/>
            <c:spPr>
              <a:solidFill>
                <a:srgbClr val="FF9900"/>
              </a:solidFill>
              <a:ln w="6350">
                <a:noFill/>
              </a:ln>
            </c:spPr>
            <c:extLst>
              <c:ext xmlns:c16="http://schemas.microsoft.com/office/drawing/2014/chart" uri="{C3380CC4-5D6E-409C-BE32-E72D297353CC}">
                <c16:uniqueId val="{00000013-5C40-4BB7-92ED-3C6A4CB36000}"/>
              </c:ext>
            </c:extLst>
          </c:dPt>
          <c:dPt>
            <c:idx val="10"/>
            <c:bubble3D val="0"/>
            <c:spPr>
              <a:solidFill>
                <a:srgbClr val="FFFFFF">
                  <a:lumMod val="75000"/>
                </a:srgbClr>
              </a:solidFill>
              <a:ln w="6350">
                <a:noFill/>
              </a:ln>
            </c:spPr>
            <c:extLst>
              <c:ext xmlns:c16="http://schemas.microsoft.com/office/drawing/2014/chart" uri="{C3380CC4-5D6E-409C-BE32-E72D297353CC}">
                <c16:uniqueId val="{00000015-5C40-4BB7-92ED-3C6A4CB36000}"/>
              </c:ext>
            </c:extLst>
          </c:dPt>
          <c:dLbls>
            <c:dLbl>
              <c:idx val="0"/>
              <c:layout>
                <c:manualLayout>
                  <c:x val="5.5933535651793417E-2"/>
                  <c:y val="1.7022145669291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40-4BB7-92ED-3C6A4CB36000}"/>
                </c:ext>
              </c:extLst>
            </c:dLbl>
            <c:dLbl>
              <c:idx val="1"/>
              <c:layout>
                <c:manualLayout>
                  <c:x val="2.3393972305185886E-2"/>
                  <c:y val="5.46872539370078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40-4BB7-92ED-3C6A4CB36000}"/>
                </c:ext>
              </c:extLst>
            </c:dLbl>
            <c:dLbl>
              <c:idx val="2"/>
              <c:layout>
                <c:manualLayout>
                  <c:x val="9.5085119568387288E-3"/>
                  <c:y val="2.489370078740157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40-4BB7-92ED-3C6A4CB36000}"/>
                </c:ext>
              </c:extLst>
            </c:dLbl>
            <c:dLbl>
              <c:idx val="3"/>
              <c:layout>
                <c:manualLayout>
                  <c:x val="-9.5335055774278213E-2"/>
                  <c:y val="1.2987204724409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40-4BB7-92ED-3C6A4CB36000}"/>
                </c:ext>
              </c:extLst>
            </c:dLbl>
            <c:dLbl>
              <c:idx val="4"/>
              <c:layout>
                <c:manualLayout>
                  <c:x val="-8.506625473899096E-2"/>
                  <c:y val="5.350393700787344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40-4BB7-92ED-3C6A4CB36000}"/>
                </c:ext>
              </c:extLst>
            </c:dLbl>
            <c:dLbl>
              <c:idx val="5"/>
              <c:layout>
                <c:manualLayout>
                  <c:x val="-0.11699657334499854"/>
                  <c:y val="-1.43671259842519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C40-4BB7-92ED-3C6A4CB36000}"/>
                </c:ext>
              </c:extLst>
            </c:dLbl>
            <c:dLbl>
              <c:idx val="6"/>
              <c:layout>
                <c:manualLayout>
                  <c:x val="-4.0386683435403907E-2"/>
                  <c:y val="-4.50209153543307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40-4BB7-92ED-3C6A4CB36000}"/>
                </c:ext>
              </c:extLst>
            </c:dLbl>
            <c:dLbl>
              <c:idx val="7"/>
              <c:layout>
                <c:manualLayout>
                  <c:x val="-9.1093431029454653E-3"/>
                  <c:y val="-9.364419291338582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baseline="0"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C40-4BB7-92ED-3C6A4CB36000}"/>
                </c:ext>
              </c:extLst>
            </c:dLbl>
            <c:dLbl>
              <c:idx val="8"/>
              <c:layout>
                <c:manualLayout>
                  <c:x val="0.14540614063867016"/>
                  <c:y val="-2.50081200787401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C40-4BB7-92ED-3C6A4CB36000}"/>
                </c:ext>
              </c:extLst>
            </c:dLbl>
            <c:dLbl>
              <c:idx val="9"/>
              <c:layout>
                <c:manualLayout>
                  <c:x val="4.7519232509729392E-2"/>
                  <c:y val="-0.1795250984252024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C40-4BB7-92ED-3C6A4CB36000}"/>
                </c:ext>
              </c:extLst>
            </c:dLbl>
            <c:dLbl>
              <c:idx val="10"/>
              <c:layout>
                <c:manualLayout>
                  <c:x val="0.14172753190333973"/>
                  <c:y val="-6.03555610236221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C40-4BB7-92ED-3C6A4CB3600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DOMESTIC PREMIUM</c:v>
                </c:pt>
                <c:pt idx="1">
                  <c:v>IMPORT</c:v>
                </c:pt>
                <c:pt idx="2">
                  <c:v>BELOW PREMIUM</c:v>
                </c:pt>
                <c:pt idx="3">
                  <c:v>CRAFT</c:v>
                </c:pt>
                <c:pt idx="4">
                  <c:v>DOMESTIC SUPER PREMIUM</c:v>
                </c:pt>
                <c:pt idx="5">
                  <c:v>FLAVORED MALT BEVERAGE</c:v>
                </c:pt>
                <c:pt idx="6">
                  <c:v>HARD SELTZER</c:v>
                </c:pt>
                <c:pt idx="7">
                  <c:v>CIDER</c:v>
                </c:pt>
                <c:pt idx="8">
                  <c:v>MALT LIQUOR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25.971</c:v>
                </c:pt>
                <c:pt idx="1">
                  <c:v>22.462</c:v>
                </c:pt>
                <c:pt idx="2">
                  <c:v>11.872</c:v>
                </c:pt>
                <c:pt idx="3">
                  <c:v>11.621</c:v>
                </c:pt>
                <c:pt idx="4">
                  <c:v>10.135999999999999</c:v>
                </c:pt>
                <c:pt idx="5">
                  <c:v>8.7349999999999994</c:v>
                </c:pt>
                <c:pt idx="6">
                  <c:v>7.2089999999999996</c:v>
                </c:pt>
                <c:pt idx="7">
                  <c:v>1.0780000000000001</c:v>
                </c:pt>
                <c:pt idx="8">
                  <c:v>0.91600000000000004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C40-4BB7-92ED-3C6A4CB3600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u="sng" dirty="0"/>
              <a:t>$ Sales by CWD Tier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9839867672790902"/>
          <c:y val="9.6250000000000002E-2"/>
          <c:w val="0.49396243438320209"/>
          <c:h val="0.8731944444444445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$ Sales ($000)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FF-4941-8575-5821C0CC2E8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FF-4941-8575-5821C0CC2E8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FF-4941-8575-5821C0CC2E8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7FF-4941-8575-5821C0CC2E8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7FF-4941-8575-5821C0CC2E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Tier 1
(Angry Orchard)</c:v>
                </c:pt>
                <c:pt idx="1">
                  <c:v>Tier 2
(5% CWD or Higher)</c:v>
                </c:pt>
                <c:pt idx="2">
                  <c:v>Tier 3
(2-5% CWD)</c:v>
                </c:pt>
                <c:pt idx="3">
                  <c:v>Tier 4
(1-2% CWD)</c:v>
                </c:pt>
                <c:pt idx="4">
                  <c:v>Tier 5
(&lt;1% CWD)</c:v>
                </c:pt>
              </c:strCache>
            </c:strRef>
          </c:cat>
          <c:val>
            <c:numRef>
              <c:f>Sheet1!$B$2:$B$6</c:f>
              <c:numCache>
                <c:formatCode>"$"#,##0.0</c:formatCode>
                <c:ptCount val="5"/>
                <c:pt idx="0">
                  <c:v>59692.158236000003</c:v>
                </c:pt>
                <c:pt idx="1">
                  <c:v>59789.364156000011</c:v>
                </c:pt>
                <c:pt idx="2">
                  <c:v>23133.628167000003</c:v>
                </c:pt>
                <c:pt idx="3">
                  <c:v>7694.1932739999993</c:v>
                </c:pt>
                <c:pt idx="4">
                  <c:v>16006.264128000001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EF-429F-A3EE-4CE753DA0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42051184"/>
        <c:axId val="1742038704"/>
      </c:barChart>
      <c:catAx>
        <c:axId val="17420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038704"/>
        <c:crosses val="autoZero"/>
        <c:auto val="1"/>
        <c:lblAlgn val="ctr"/>
        <c:lblOffset val="100"/>
        <c:noMultiLvlLbl val="0"/>
      </c:catAx>
      <c:valAx>
        <c:axId val="1742038704"/>
        <c:scaling>
          <c:orientation val="minMax"/>
        </c:scaling>
        <c:delete val="1"/>
        <c:axPos val="t"/>
        <c:numFmt formatCode="&quot;$&quot;#,##0.0" sourceLinked="1"/>
        <c:majorTickMark val="none"/>
        <c:minorTickMark val="none"/>
        <c:tickLblPos val="nextTo"/>
        <c:crossAx val="17420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u="sng" dirty="0"/>
              <a:t>$ Sales</a:t>
            </a:r>
            <a:r>
              <a:rPr lang="en-US" sz="1200" b="1" u="sng" baseline="0" dirty="0"/>
              <a:t> % CYA</a:t>
            </a:r>
            <a:endParaRPr lang="en-US" sz="1200" b="1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9839867672790902"/>
          <c:y val="9.6250000000000002E-2"/>
          <c:w val="0.39326798993875767"/>
          <c:h val="0.8731944444444445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$ Sales % CYA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shade val="5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26-4847-8424-D0CDDC7241E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26-4847-8424-D0CDDC7241E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26-4847-8424-D0CDDC7241E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26-4847-8424-D0CDDC7241E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tint val="5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26-4847-8424-D0CDDC7241E5}"/>
              </c:ext>
            </c:extLst>
          </c:dPt>
          <c:dLbls>
            <c:numFmt formatCode="\+#,##0.0;[Red]\-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Tier 1
(Angry Orchard)</c:v>
                </c:pt>
                <c:pt idx="1">
                  <c:v>Tier 2
(5% CWD or Higher)</c:v>
                </c:pt>
                <c:pt idx="2">
                  <c:v>Tier 3
(2-5% CWD)</c:v>
                </c:pt>
                <c:pt idx="3">
                  <c:v>Tier 4
(1-2% CWD)</c:v>
                </c:pt>
                <c:pt idx="4">
                  <c:v>Tier 5
(&lt;1% CWD)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-1.8335053122673175</c:v>
                </c:pt>
                <c:pt idx="1">
                  <c:v>9.7058218509611809</c:v>
                </c:pt>
                <c:pt idx="2">
                  <c:v>11.60290229900486</c:v>
                </c:pt>
                <c:pt idx="3">
                  <c:v>1.0986371514429429</c:v>
                </c:pt>
                <c:pt idx="4">
                  <c:v>-5.8712944291093319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26-4847-8424-D0CDDC724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42051184"/>
        <c:axId val="1742038704"/>
      </c:barChart>
      <c:catAx>
        <c:axId val="17420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038704"/>
        <c:crosses val="autoZero"/>
        <c:auto val="1"/>
        <c:lblAlgn val="ctr"/>
        <c:lblOffset val="100"/>
        <c:noMultiLvlLbl val="0"/>
      </c:catAx>
      <c:valAx>
        <c:axId val="1742038704"/>
        <c:scaling>
          <c:orientation val="minMax"/>
        </c:scaling>
        <c:delete val="1"/>
        <c:axPos val="t"/>
        <c:numFmt formatCode="#,##0.0" sourceLinked="1"/>
        <c:majorTickMark val="none"/>
        <c:minorTickMark val="none"/>
        <c:tickLblPos val="nextTo"/>
        <c:crossAx val="17420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u="sng" dirty="0"/>
              <a:t># of Families (# Growing)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9839867672790902"/>
          <c:y val="9.6250000000000002E-2"/>
          <c:w val="0.4036846566054243"/>
          <c:h val="0.8731944444444445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 of BFs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7F-4266-9DDE-E7C4D9B3ABC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7F-4266-9DDE-E7C4D9B3ABC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F7F-4266-9DDE-E7C4D9B3ABC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F7F-4266-9DDE-E7C4D9B3ABC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F7F-4266-9DDE-E7C4D9B3ABC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Tier 1
(Angry Orchard)</c:v>
                </c:pt>
                <c:pt idx="1">
                  <c:v>Tier 2
(5% CWD or Higher)</c:v>
                </c:pt>
                <c:pt idx="2">
                  <c:v>Tier 3
(2-5% CWD)</c:v>
                </c:pt>
                <c:pt idx="3">
                  <c:v>Tier 4
(1-2% CWD)</c:v>
                </c:pt>
                <c:pt idx="4">
                  <c:v>Tier 5
(&lt;1% CWD)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</c:v>
                </c:pt>
                <c:pt idx="1">
                  <c:v>11</c:v>
                </c:pt>
                <c:pt idx="2">
                  <c:v>11</c:v>
                </c:pt>
                <c:pt idx="3">
                  <c:v>12</c:v>
                </c:pt>
                <c:pt idx="4">
                  <c:v>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F7F-4266-9DDE-E7C4D9B3AB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# of BFs Growing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Tier 1
(Angry Orchard)</c:v>
                </c:pt>
                <c:pt idx="1">
                  <c:v>Tier 2
(5% CWD or Higher)</c:v>
                </c:pt>
                <c:pt idx="2">
                  <c:v>Tier 3
(2-5% CWD)</c:v>
                </c:pt>
                <c:pt idx="3">
                  <c:v>Tier 4
(1-2% CWD)</c:v>
                </c:pt>
                <c:pt idx="4">
                  <c:v>Tier 5
(&lt;1% CWD)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0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  <c:pt idx="4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F7F-4266-9DDE-E7C4D9B3A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42051184"/>
        <c:axId val="1742038704"/>
      </c:barChart>
      <c:catAx>
        <c:axId val="17420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038704"/>
        <c:crosses val="autoZero"/>
        <c:auto val="1"/>
        <c:lblAlgn val="ctr"/>
        <c:lblOffset val="100"/>
        <c:noMultiLvlLbl val="0"/>
      </c:catAx>
      <c:valAx>
        <c:axId val="1742038704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17420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u="sng" dirty="0"/>
              <a:t>$ Sales by CWD Tier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9839867672790902"/>
          <c:y val="9.6250000000000002E-2"/>
          <c:w val="0.49396243438320209"/>
          <c:h val="0.8731944444444445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$ Sales ($000)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FF-4941-8575-5821C0CC2E8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FF-4941-8575-5821C0CC2E8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FF-4941-8575-5821C0CC2E8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7FF-4941-8575-5821C0CC2E8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7FF-4941-8575-5821C0CC2E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Tier 1
(Angry Orchard)</c:v>
                </c:pt>
                <c:pt idx="1">
                  <c:v>Tier 2
(5% CWD or Higher)</c:v>
                </c:pt>
                <c:pt idx="2">
                  <c:v>Tier 3
(2-5% CWD)</c:v>
                </c:pt>
                <c:pt idx="3">
                  <c:v>Tier 4
(1-2% CWD)</c:v>
                </c:pt>
                <c:pt idx="4">
                  <c:v>Tier 5
(&lt;1% CWD)</c:v>
                </c:pt>
              </c:strCache>
            </c:strRef>
          </c:cat>
          <c:val>
            <c:numRef>
              <c:f>Sheet1!$B$2:$B$6</c:f>
              <c:numCache>
                <c:formatCode>"$"#,##0.0</c:formatCode>
                <c:ptCount val="5"/>
                <c:pt idx="0">
                  <c:v>59692.158236000003</c:v>
                </c:pt>
                <c:pt idx="1">
                  <c:v>59789.364156000011</c:v>
                </c:pt>
                <c:pt idx="2">
                  <c:v>23133.628167000003</c:v>
                </c:pt>
                <c:pt idx="3">
                  <c:v>7694.1932739999993</c:v>
                </c:pt>
                <c:pt idx="4">
                  <c:v>16006.264128000001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EF-429F-A3EE-4CE753DA0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42051184"/>
        <c:axId val="1742038704"/>
      </c:barChart>
      <c:catAx>
        <c:axId val="17420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038704"/>
        <c:crosses val="autoZero"/>
        <c:auto val="1"/>
        <c:lblAlgn val="ctr"/>
        <c:lblOffset val="100"/>
        <c:noMultiLvlLbl val="0"/>
      </c:catAx>
      <c:valAx>
        <c:axId val="1742038704"/>
        <c:scaling>
          <c:orientation val="minMax"/>
        </c:scaling>
        <c:delete val="1"/>
        <c:axPos val="t"/>
        <c:numFmt formatCode="&quot;$&quot;#,##0.0" sourceLinked="1"/>
        <c:majorTickMark val="none"/>
        <c:minorTickMark val="none"/>
        <c:tickLblPos val="nextTo"/>
        <c:crossAx val="17420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u="sng" dirty="0"/>
              <a:t>Avg. # of Items – by Segment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52136752136752E-2"/>
          <c:y val="0.20341624103282646"/>
          <c:w val="0.89850427350427353"/>
          <c:h val="0.744218239394014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CRAFT</c:v>
                </c:pt>
              </c:strCache>
            </c:strRef>
          </c:tx>
          <c:spPr>
            <a:solidFill>
              <a:schemeClr val="accent4">
                <a:tint val="4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TUS Food</c:v>
                </c:pt>
              </c:strCache>
            </c:strRef>
          </c:cat>
          <c:val>
            <c:numRef>
              <c:f>Sheet1!$B$2</c:f>
              <c:numCache>
                <c:formatCode>#,##0.0</c:formatCode>
                <c:ptCount val="1"/>
                <c:pt idx="0">
                  <c:v>95.210493220000004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CB-49E8-9471-8016F42AC7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TUS Food</c:v>
                </c:pt>
              </c:strCache>
            </c:strRef>
          </c:cat>
          <c:val>
            <c:numRef>
              <c:f>Sheet1!$C$2</c:f>
              <c:numCache>
                <c:formatCode>#,##0.0</c:formatCode>
                <c:ptCount val="1"/>
                <c:pt idx="0">
                  <c:v>49.218089577000001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CB-49E8-9471-8016F42AC7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PREM</c:v>
                </c:pt>
              </c:strCache>
            </c:strRef>
          </c:tx>
          <c:spPr>
            <a:solidFill>
              <a:schemeClr val="accent4">
                <a:tint val="7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TUS Food</c:v>
                </c:pt>
              </c:strCache>
            </c:strRef>
          </c:cat>
          <c:val>
            <c:numRef>
              <c:f>Sheet1!$D$2</c:f>
              <c:numCache>
                <c:formatCode>#,##0.0</c:formatCode>
                <c:ptCount val="1"/>
                <c:pt idx="0">
                  <c:v>40.840711505999998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CB-49E8-9471-8016F42AC76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FMB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TUS Food</c:v>
                </c:pt>
              </c:strCache>
            </c:strRef>
          </c:cat>
          <c:val>
            <c:numRef>
              <c:f>Sheet1!$E$2</c:f>
              <c:numCache>
                <c:formatCode>#,##0.0</c:formatCode>
                <c:ptCount val="1"/>
                <c:pt idx="0">
                  <c:v>35.232937894000003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CB-49E8-9471-8016F42AC76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HSW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TUS Food</c:v>
                </c:pt>
              </c:strCache>
            </c:strRef>
          </c:cat>
          <c:val>
            <c:numRef>
              <c:f>Sheet1!$F$2</c:f>
              <c:numCache>
                <c:formatCode>#,##0.0</c:formatCode>
                <c:ptCount val="1"/>
                <c:pt idx="0">
                  <c:v>29.349304263000001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CB-49E8-9471-8016F42AC76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SUPER PREM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34275612811522366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CB-49E8-9471-8016F42AC7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TUS Food</c:v>
                </c:pt>
              </c:strCache>
            </c:strRef>
          </c:cat>
          <c:val>
            <c:numRef>
              <c:f>Sheet1!$G$2</c:f>
              <c:numCache>
                <c:formatCode>#,##0.0</c:formatCode>
                <c:ptCount val="1"/>
                <c:pt idx="0">
                  <c:v>22.208539294000001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CB-49E8-9471-8016F42AC76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BELOW PREM</c:v>
                </c:pt>
              </c:strCache>
            </c:strRef>
          </c:tx>
          <c:spPr>
            <a:solidFill>
              <a:schemeClr val="accent4">
                <a:shade val="72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975112544026657E-16"/>
                  <c:y val="-0.4379661637027857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7CB-49E8-9471-8016F42AC7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TUS Food</c:v>
                </c:pt>
              </c:strCache>
            </c:strRef>
          </c:cat>
          <c:val>
            <c:numRef>
              <c:f>Sheet1!$H$2</c:f>
              <c:numCache>
                <c:formatCode>#,##0.0</c:formatCode>
                <c:ptCount val="1"/>
                <c:pt idx="0">
                  <c:v>21.164027057999999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CB-49E8-9471-8016F42AC76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CIDER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683760683760685E-3"/>
                  <c:y val="0.328474622777089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00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7CB-49E8-9471-8016F42AC7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TUS Food</c:v>
                </c:pt>
              </c:strCache>
            </c:strRef>
          </c:cat>
          <c:val>
            <c:numRef>
              <c:f>Sheet1!$I$2</c:f>
              <c:numCache>
                <c:formatCode>#,##0.0</c:formatCode>
                <c:ptCount val="1"/>
                <c:pt idx="0">
                  <c:v>10.596483012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CB-49E8-9471-8016F42AC76C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MALT LIQUOR</c:v>
                </c:pt>
              </c:strCache>
            </c:strRef>
          </c:tx>
          <c:spPr>
            <a:solidFill>
              <a:schemeClr val="accent4">
                <a:shade val="44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341880341880342E-3"/>
                  <c:y val="-0.3475166298946018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7CB-49E8-9471-8016F42AC7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TUS Food</c:v>
                </c:pt>
              </c:strCache>
            </c:strRef>
          </c:cat>
          <c:val>
            <c:numRef>
              <c:f>Sheet1!$J$2</c:f>
              <c:numCache>
                <c:formatCode>#,##0.0</c:formatCode>
                <c:ptCount val="1"/>
                <c:pt idx="0">
                  <c:v>2.6315191590000002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CB-49E8-9471-8016F42AC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53516512"/>
        <c:axId val="653516992"/>
      </c:barChart>
      <c:catAx>
        <c:axId val="653516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3516992"/>
        <c:crosses val="autoZero"/>
        <c:auto val="1"/>
        <c:lblAlgn val="ctr"/>
        <c:lblOffset val="100"/>
        <c:noMultiLvlLbl val="0"/>
      </c:catAx>
      <c:valAx>
        <c:axId val="653516992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5351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u="sng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T25 Growth Families ($000 CYA)</a:t>
            </a:r>
          </a:p>
        </c:rich>
      </c:tx>
      <c:layout>
        <c:manualLayout>
          <c:xMode val="edge"/>
          <c:yMode val="edge"/>
          <c:x val="0.24239340915718868"/>
          <c:y val="1.35135135135135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2754841061533977"/>
          <c:y val="6.3513513513513517E-2"/>
          <c:w val="0.27240857392825896"/>
          <c:h val="0.825181776264453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16"/>
              <c:numFmt formatCode="&quot;$&quot;#,##0" sourceLinked="0"/>
              <c:spPr>
                <a:noFill/>
              </c:spPr>
              <c:txPr>
                <a:bodyPr/>
                <a:lstStyle/>
                <a:p>
                  <a:pPr>
                    <a:defRPr sz="1200" b="1" baseline="0"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357-4F27-9FBC-CFB9BA79BB4F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25"/>
                <c:pt idx="0">
                  <c:v>2 TOWNS CIDERHOUSE</c:v>
                </c:pt>
                <c:pt idx="1">
                  <c:v>SCHILLING COMPANY</c:v>
                </c:pt>
                <c:pt idx="2">
                  <c:v>BOLD ROCK</c:v>
                </c:pt>
                <c:pt idx="3">
                  <c:v>SQUARE MILE CIDER CO.</c:v>
                </c:pt>
                <c:pt idx="4">
                  <c:v>INCLINE CIDER COMPANY</c:v>
                </c:pt>
                <c:pt idx="5">
                  <c:v>PORTLAND CIDER CO.</c:v>
                </c:pt>
                <c:pt idx="6">
                  <c:v>GOLDEN STATE CIDER</c:v>
                </c:pt>
                <c:pt idx="7">
                  <c:v>STELLA ARTOIS</c:v>
                </c:pt>
                <c:pt idx="8">
                  <c:v>DOWNEAST CIDER HOUSE</c:v>
                </c:pt>
                <c:pt idx="9">
                  <c:v>DOWNEAST</c:v>
                </c:pt>
                <c:pt idx="10">
                  <c:v>CITIZEN CIDER</c:v>
                </c:pt>
                <c:pt idx="11">
                  <c:v>BEAK &amp; SKIFF 1911</c:v>
                </c:pt>
                <c:pt idx="12">
                  <c:v>MARTINELLI'S</c:v>
                </c:pt>
                <c:pt idx="13">
                  <c:v>STORMALONG</c:v>
                </c:pt>
                <c:pt idx="14">
                  <c:v>WESTERN CIDER</c:v>
                </c:pt>
                <c:pt idx="15">
                  <c:v>WOLFFER</c:v>
                </c:pt>
                <c:pt idx="16">
                  <c:v>HUMBOLDT CIDER CO.</c:v>
                </c:pt>
                <c:pt idx="17">
                  <c:v>CORONADO BREWING COMPANY</c:v>
                </c:pt>
                <c:pt idx="18">
                  <c:v>BLAKE'S HARD CIDER CO</c:v>
                </c:pt>
                <c:pt idx="19">
                  <c:v>CLARKSBURG CIDER</c:v>
                </c:pt>
                <c:pt idx="20">
                  <c:v>BLUE BARN CIDERY</c:v>
                </c:pt>
                <c:pt idx="21">
                  <c:v>COUNTRY BOY BREWING</c:v>
                </c:pt>
                <c:pt idx="22">
                  <c:v>FORT POINT BEER CO.</c:v>
                </c:pt>
                <c:pt idx="23">
                  <c:v>HAMBURG HARD CIDER</c:v>
                </c:pt>
                <c:pt idx="24">
                  <c:v>D'S WICKED CIDER</c:v>
                </c:pt>
              </c:strCache>
            </c:strRef>
          </c:cat>
          <c:val>
            <c:numRef>
              <c:f>Sheet1!$B$2:$B$26</c:f>
              <c:numCache>
                <c:formatCode>\$#,##0</c:formatCode>
                <c:ptCount val="25"/>
                <c:pt idx="0">
                  <c:v>2795127.2239999999</c:v>
                </c:pt>
                <c:pt idx="1">
                  <c:v>2277285.5380000002</c:v>
                </c:pt>
                <c:pt idx="2">
                  <c:v>1482522.0649999999</c:v>
                </c:pt>
                <c:pt idx="3">
                  <c:v>1158284.3589999999</c:v>
                </c:pt>
                <c:pt idx="4">
                  <c:v>722728.67700000003</c:v>
                </c:pt>
                <c:pt idx="5">
                  <c:v>519897.55200000003</c:v>
                </c:pt>
                <c:pt idx="6">
                  <c:v>506428.04700000002</c:v>
                </c:pt>
                <c:pt idx="7">
                  <c:v>390861.12800000003</c:v>
                </c:pt>
                <c:pt idx="8">
                  <c:v>334643.08600000001</c:v>
                </c:pt>
                <c:pt idx="9">
                  <c:v>331420.82199999999</c:v>
                </c:pt>
                <c:pt idx="10">
                  <c:v>319026.84100000001</c:v>
                </c:pt>
                <c:pt idx="11">
                  <c:v>278757.23800000001</c:v>
                </c:pt>
                <c:pt idx="12">
                  <c:v>242604.29500000001</c:v>
                </c:pt>
                <c:pt idx="13">
                  <c:v>195976.48499999999</c:v>
                </c:pt>
                <c:pt idx="14">
                  <c:v>187677.98300000001</c:v>
                </c:pt>
                <c:pt idx="15">
                  <c:v>126563.554</c:v>
                </c:pt>
                <c:pt idx="16">
                  <c:v>101806.401</c:v>
                </c:pt>
                <c:pt idx="17">
                  <c:v>98211.595000000001</c:v>
                </c:pt>
                <c:pt idx="18">
                  <c:v>91801.432000000001</c:v>
                </c:pt>
                <c:pt idx="19">
                  <c:v>91401.993000000002</c:v>
                </c:pt>
                <c:pt idx="20">
                  <c:v>82599.637000000002</c:v>
                </c:pt>
                <c:pt idx="21">
                  <c:v>81035.817999999999</c:v>
                </c:pt>
                <c:pt idx="22">
                  <c:v>65803.828999999998</c:v>
                </c:pt>
                <c:pt idx="23">
                  <c:v>64444.803999999996</c:v>
                </c:pt>
                <c:pt idx="24">
                  <c:v>61541.11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57-4F27-9FBC-CFB9BA79BB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53847320"/>
        <c:axId val="653864176"/>
      </c:barChart>
      <c:catAx>
        <c:axId val="653847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 anchor="ctr" anchorCtr="0"/>
          <a:lstStyle/>
          <a:p>
            <a:pPr>
              <a:defRPr sz="1200" b="1" i="0" baseline="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53864176"/>
        <c:crosses val="autoZero"/>
        <c:auto val="1"/>
        <c:lblAlgn val="ctr"/>
        <c:lblOffset val="100"/>
        <c:noMultiLvlLbl val="0"/>
      </c:catAx>
      <c:valAx>
        <c:axId val="653864176"/>
        <c:scaling>
          <c:orientation val="minMax"/>
        </c:scaling>
        <c:delete val="0"/>
        <c:axPos val="t"/>
        <c:numFmt formatCode="\$#,##0" sourceLinked="1"/>
        <c:majorTickMark val="out"/>
        <c:minorTickMark val="none"/>
        <c:tickLblPos val="none"/>
        <c:spPr>
          <a:ln>
            <a:noFill/>
          </a:ln>
        </c:spPr>
        <c:crossAx val="653847320"/>
        <c:crosses val="autoZero"/>
        <c:crossBetween val="between"/>
        <c:dispUnits>
          <c:builtInUnit val="thousands"/>
        </c:dispUnits>
      </c:valAx>
      <c:spPr>
        <a:noFill/>
        <a:ln w="25384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33CC"/>
                </a:solidFill>
              </a:defRPr>
            </a:pPr>
            <a:r>
              <a:rPr lang="en-US" sz="1400" u="sng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T25 Cider Families ($000)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9763392556699654"/>
          <c:y val="6.3513513513513517E-2"/>
          <c:w val="0.26785029275186756"/>
          <c:h val="0.825181776264453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33CC"/>
            </a:solidFill>
            <a:ln>
              <a:noFill/>
            </a:ln>
          </c:spPr>
          <c:invertIfNegative val="0"/>
          <c:dLbls>
            <c:dLbl>
              <c:idx val="16"/>
              <c:numFmt formatCode="&quot;$&quot;#,##0" sourceLinked="0"/>
              <c:spPr>
                <a:noFill/>
              </c:spPr>
              <c:txPr>
                <a:bodyPr/>
                <a:lstStyle/>
                <a:p>
                  <a:pPr>
                    <a:defRPr sz="1200" b="1" baseline="0"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77A-48E9-9A99-49DEC608A754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25"/>
                <c:pt idx="0">
                  <c:v>ANGRY ORCHARD</c:v>
                </c:pt>
                <c:pt idx="1">
                  <c:v>2 TOWNS CIDERHOUSE</c:v>
                </c:pt>
                <c:pt idx="2">
                  <c:v>SCHILLING COMPANY</c:v>
                </c:pt>
                <c:pt idx="3">
                  <c:v>BOLD ROCK</c:v>
                </c:pt>
                <c:pt idx="4">
                  <c:v>ACE</c:v>
                </c:pt>
                <c:pt idx="5">
                  <c:v>INCLINE CIDER COMPANY</c:v>
                </c:pt>
                <c:pt idx="6">
                  <c:v>GOLDEN STATE CIDER</c:v>
                </c:pt>
                <c:pt idx="7">
                  <c:v>DOWNEAST CIDER HOUSE</c:v>
                </c:pt>
                <c:pt idx="8">
                  <c:v>AUSTIN EASTCIDERS</c:v>
                </c:pt>
                <c:pt idx="9">
                  <c:v>CIDERBOYS</c:v>
                </c:pt>
                <c:pt idx="10">
                  <c:v>BLAKE'S HARD CIDER CO</c:v>
                </c:pt>
                <c:pt idx="11">
                  <c:v>CITIZEN CIDER</c:v>
                </c:pt>
                <c:pt idx="12">
                  <c:v>STELLA ARTOIS</c:v>
                </c:pt>
                <c:pt idx="13">
                  <c:v>STRONGBOW</c:v>
                </c:pt>
                <c:pt idx="14">
                  <c:v>WOODCHUCK</c:v>
                </c:pt>
                <c:pt idx="15">
                  <c:v>SQUARE MILE CIDER CO.</c:v>
                </c:pt>
                <c:pt idx="16">
                  <c:v>PORTLAND CIDER CO.</c:v>
                </c:pt>
                <c:pt idx="17">
                  <c:v>BEAK &amp; SKIFF 1911</c:v>
                </c:pt>
                <c:pt idx="18">
                  <c:v>SEATTLE CIDER CO</c:v>
                </c:pt>
                <c:pt idx="19">
                  <c:v>MAGNERS</c:v>
                </c:pt>
                <c:pt idx="20">
                  <c:v>ORIGINAL SIN</c:v>
                </c:pt>
                <c:pt idx="21">
                  <c:v>WOLFFER</c:v>
                </c:pt>
                <c:pt idx="22">
                  <c:v>TIETON CIDER WORKS</c:v>
                </c:pt>
                <c:pt idx="23">
                  <c:v>STOWE CIDER</c:v>
                </c:pt>
                <c:pt idx="24">
                  <c:v>DOWNEAST</c:v>
                </c:pt>
              </c:strCache>
            </c:strRef>
          </c:cat>
          <c:val>
            <c:numRef>
              <c:f>Sheet1!$B$2:$B$26</c:f>
              <c:numCache>
                <c:formatCode>\$#,##0</c:formatCode>
                <c:ptCount val="25"/>
                <c:pt idx="0">
                  <c:v>59692158.236000001</c:v>
                </c:pt>
                <c:pt idx="1">
                  <c:v>12445364.243000001</c:v>
                </c:pt>
                <c:pt idx="2">
                  <c:v>9043445.7239999995</c:v>
                </c:pt>
                <c:pt idx="3">
                  <c:v>8933037.8939999994</c:v>
                </c:pt>
                <c:pt idx="4">
                  <c:v>6082530.9510000004</c:v>
                </c:pt>
                <c:pt idx="5">
                  <c:v>5959143.2520000003</c:v>
                </c:pt>
                <c:pt idx="6">
                  <c:v>5397091.3380000005</c:v>
                </c:pt>
                <c:pt idx="7">
                  <c:v>4693640.5779999997</c:v>
                </c:pt>
                <c:pt idx="8">
                  <c:v>4567477.5120000001</c:v>
                </c:pt>
                <c:pt idx="9">
                  <c:v>3973559.9569999999</c:v>
                </c:pt>
                <c:pt idx="10">
                  <c:v>3633650.7110000001</c:v>
                </c:pt>
                <c:pt idx="11">
                  <c:v>2432189.2059999998</c:v>
                </c:pt>
                <c:pt idx="12">
                  <c:v>2299692.1120000002</c:v>
                </c:pt>
                <c:pt idx="13">
                  <c:v>2136111.6680000001</c:v>
                </c:pt>
                <c:pt idx="14">
                  <c:v>1980852.8060000001</c:v>
                </c:pt>
                <c:pt idx="15">
                  <c:v>1902374.3670000001</c:v>
                </c:pt>
                <c:pt idx="16">
                  <c:v>1822532.8060000001</c:v>
                </c:pt>
                <c:pt idx="17">
                  <c:v>1819001.844</c:v>
                </c:pt>
                <c:pt idx="18">
                  <c:v>1689957.5730000001</c:v>
                </c:pt>
                <c:pt idx="19">
                  <c:v>1240316.1329999999</c:v>
                </c:pt>
                <c:pt idx="20">
                  <c:v>1126643.996</c:v>
                </c:pt>
                <c:pt idx="21">
                  <c:v>1077510.3459999999</c:v>
                </c:pt>
                <c:pt idx="22">
                  <c:v>934614.56599999999</c:v>
                </c:pt>
                <c:pt idx="23">
                  <c:v>888116.81900000002</c:v>
                </c:pt>
                <c:pt idx="24">
                  <c:v>777870.65300000005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7A-48E9-9A99-49DEC608A7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53846928"/>
        <c:axId val="653848104"/>
      </c:barChart>
      <c:catAx>
        <c:axId val="653846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 anchor="ctr" anchorCtr="0"/>
          <a:lstStyle/>
          <a:p>
            <a:pPr>
              <a:defRPr sz="1200" b="1" i="0" baseline="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53848104"/>
        <c:crosses val="autoZero"/>
        <c:auto val="1"/>
        <c:lblAlgn val="ctr"/>
        <c:lblOffset val="100"/>
        <c:noMultiLvlLbl val="0"/>
      </c:catAx>
      <c:valAx>
        <c:axId val="653848104"/>
        <c:scaling>
          <c:orientation val="minMax"/>
        </c:scaling>
        <c:delete val="0"/>
        <c:axPos val="t"/>
        <c:numFmt formatCode="\$#,##0" sourceLinked="1"/>
        <c:majorTickMark val="out"/>
        <c:minorTickMark val="none"/>
        <c:tickLblPos val="none"/>
        <c:spPr>
          <a:ln>
            <a:noFill/>
          </a:ln>
        </c:spPr>
        <c:crossAx val="653846928"/>
        <c:crosses val="autoZero"/>
        <c:crossBetween val="between"/>
        <c:dispUnits>
          <c:builtInUnit val="thousands"/>
        </c:dispUnits>
      </c:valAx>
      <c:spPr>
        <a:noFill/>
        <a:ln w="25384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T25 New Cider Brands ($000)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53040103166478381"/>
          <c:y val="6.3513513513513517E-2"/>
          <c:w val="0.16009847081537878"/>
          <c:h val="0.825181776264453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dLbls>
            <c:dLbl>
              <c:idx val="16"/>
              <c:numFmt formatCode="&quot;$&quot;#,##0" sourceLinked="0"/>
              <c:spPr>
                <a:noFill/>
              </c:spPr>
              <c:txPr>
                <a:bodyPr/>
                <a:lstStyle/>
                <a:p>
                  <a:pPr>
                    <a:defRPr sz="1200" b="1" baseline="0"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692-439B-A30E-5B78D384E050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25"/>
                <c:pt idx="0">
                  <c:v>2 TOWNS&amp;COSMIC CRISP RPBRY CDR</c:v>
                </c:pt>
                <c:pt idx="1">
                  <c:v>BOLD ROCK CIDER</c:v>
                </c:pt>
                <c:pt idx="2">
                  <c:v>2 TOWNS ASSORTED BLBRRY CIDER</c:v>
                </c:pt>
                <c:pt idx="3">
                  <c:v>BLAKE'S AMERICAN APPLE IMP CDR</c:v>
                </c:pt>
                <c:pt idx="4">
                  <c:v>INCLINE TART CHERRY CIDER</c:v>
                </c:pt>
                <c:pt idx="5">
                  <c:v>SCHILLING PINEAPPLE EXCLSR CDR</c:v>
                </c:pt>
                <c:pt idx="6">
                  <c:v>2 TOWNS BAD APPLE CIDER</c:v>
                </c:pt>
                <c:pt idx="7">
                  <c:v>BEAK &amp; SKIFF 1911 SANGRIA CDR</c:v>
                </c:pt>
                <c:pt idx="8">
                  <c:v>PORTLAND IMPERIAL DRY CIDER</c:v>
                </c:pt>
                <c:pt idx="9">
                  <c:v>SQUARE MILE APPLE PIE CIDER</c:v>
                </c:pt>
                <c:pt idx="10">
                  <c:v>AUSTIN EASTCIDERS GLD IMP CDR</c:v>
                </c:pt>
                <c:pt idx="11">
                  <c:v>WOODCHUCK AMBR RED APPLE CIDER</c:v>
                </c:pt>
                <c:pt idx="12">
                  <c:v>ACE IMP BERRY HIGH CIDER</c:v>
                </c:pt>
                <c:pt idx="13">
                  <c:v>BEAK &amp; SKIFF 1911 ORG CMSL CDR</c:v>
                </c:pt>
                <c:pt idx="14">
                  <c:v>INCLINE TROPICS HRD CDR</c:v>
                </c:pt>
                <c:pt idx="15">
                  <c:v>BOLD ROCK ASSORTED</c:v>
                </c:pt>
                <c:pt idx="16">
                  <c:v>SEATTLE CIDER SEASONAL</c:v>
                </c:pt>
                <c:pt idx="17">
                  <c:v>ACE IMP PEACH HIGH CIDER</c:v>
                </c:pt>
                <c:pt idx="18">
                  <c:v>BLAKE'S CHERRY LIMEADE CDR</c:v>
                </c:pt>
                <c:pt idx="19">
                  <c:v>AVID GOLDEN DELISH HARD CIDER</c:v>
                </c:pt>
                <c:pt idx="20">
                  <c:v>STORMALONG ASSORTED</c:v>
                </c:pt>
                <c:pt idx="21">
                  <c:v>SCHILLING CO ORG VNLA DMSL CDR</c:v>
                </c:pt>
                <c:pt idx="22">
                  <c:v>WOLFFER HIBISCUS ROSE CDR</c:v>
                </c:pt>
                <c:pt idx="23">
                  <c:v>2 TOWNS PCH APRCT PRSTN CDR</c:v>
                </c:pt>
                <c:pt idx="24">
                  <c:v>TIETON APPLE IMPERIAL CIDER</c:v>
                </c:pt>
              </c:strCache>
            </c:strRef>
          </c:cat>
          <c:val>
            <c:numRef>
              <c:f>Sheet1!$B$2:$B$26</c:f>
              <c:numCache>
                <c:formatCode>\$#,##0</c:formatCode>
                <c:ptCount val="25"/>
                <c:pt idx="0">
                  <c:v>937303.41099999996</c:v>
                </c:pt>
                <c:pt idx="1">
                  <c:v>750025.70600000001</c:v>
                </c:pt>
                <c:pt idx="2">
                  <c:v>745026.97199999995</c:v>
                </c:pt>
                <c:pt idx="3">
                  <c:v>556487.75100000005</c:v>
                </c:pt>
                <c:pt idx="4">
                  <c:v>553211.11699999997</c:v>
                </c:pt>
                <c:pt idx="5">
                  <c:v>494769.11800000002</c:v>
                </c:pt>
                <c:pt idx="6">
                  <c:v>285418.89799999999</c:v>
                </c:pt>
                <c:pt idx="7">
                  <c:v>179574.114</c:v>
                </c:pt>
                <c:pt idx="8">
                  <c:v>175782.595</c:v>
                </c:pt>
                <c:pt idx="9">
                  <c:v>172490.40900000001</c:v>
                </c:pt>
                <c:pt idx="10">
                  <c:v>162895.14499999999</c:v>
                </c:pt>
                <c:pt idx="11">
                  <c:v>155845.64600000001</c:v>
                </c:pt>
                <c:pt idx="12">
                  <c:v>148896.92199999999</c:v>
                </c:pt>
                <c:pt idx="13">
                  <c:v>122574.00199999999</c:v>
                </c:pt>
                <c:pt idx="14">
                  <c:v>120676.32</c:v>
                </c:pt>
                <c:pt idx="15">
                  <c:v>117064.84299999999</c:v>
                </c:pt>
                <c:pt idx="16">
                  <c:v>116245.17600000001</c:v>
                </c:pt>
                <c:pt idx="17">
                  <c:v>92031.596999999994</c:v>
                </c:pt>
                <c:pt idx="18">
                  <c:v>78608.021999999997</c:v>
                </c:pt>
                <c:pt idx="19">
                  <c:v>70347.142000000007</c:v>
                </c:pt>
                <c:pt idx="20">
                  <c:v>67568.804999999993</c:v>
                </c:pt>
                <c:pt idx="21">
                  <c:v>66070.100999999995</c:v>
                </c:pt>
                <c:pt idx="22">
                  <c:v>65467.02</c:v>
                </c:pt>
                <c:pt idx="23">
                  <c:v>61986.517999999996</c:v>
                </c:pt>
                <c:pt idx="24">
                  <c:v>56039.682000000001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92-439B-A30E-5B78D384E0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53862216"/>
        <c:axId val="653854376"/>
      </c:barChart>
      <c:catAx>
        <c:axId val="6538622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 anchor="ctr" anchorCtr="0"/>
          <a:lstStyle/>
          <a:p>
            <a:pPr>
              <a:defRPr sz="1200" b="1" i="0" baseline="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53854376"/>
        <c:crosses val="autoZero"/>
        <c:auto val="1"/>
        <c:lblAlgn val="ctr"/>
        <c:lblOffset val="100"/>
        <c:noMultiLvlLbl val="0"/>
      </c:catAx>
      <c:valAx>
        <c:axId val="653854376"/>
        <c:scaling>
          <c:orientation val="minMax"/>
        </c:scaling>
        <c:delete val="0"/>
        <c:axPos val="t"/>
        <c:numFmt formatCode="\$#,##0" sourceLinked="1"/>
        <c:majorTickMark val="out"/>
        <c:minorTickMark val="none"/>
        <c:tickLblPos val="none"/>
        <c:spPr>
          <a:ln>
            <a:noFill/>
          </a:ln>
        </c:spPr>
        <c:crossAx val="653862216"/>
        <c:crosses val="autoZero"/>
        <c:crossBetween val="between"/>
        <c:dispUnits>
          <c:builtInUnit val="thousands"/>
        </c:dispUnits>
      </c:valAx>
      <c:spPr>
        <a:noFill/>
        <a:ln w="25384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Role of Innovation, by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Brand Ct Shr of Ttl</c:v>
                </c:pt>
              </c:strCache>
            </c:strRef>
          </c:tx>
          <c:spPr>
            <a:ln w="22225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circle"/>
            <c:size val="8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solidFill>
                  <a:srgbClr val="00206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CY 2020</c:v>
                </c:pt>
                <c:pt idx="1">
                  <c:v>CY 2021</c:v>
                </c:pt>
                <c:pt idx="2">
                  <c:v>CY 2022</c:v>
                </c:pt>
                <c:pt idx="3">
                  <c:v>CYTD 2023</c:v>
                </c:pt>
              </c:strCache>
            </c:strRef>
          </c:cat>
          <c:val>
            <c:numRef>
              <c:f>Sheet1!$B$2:$B$5</c:f>
              <c:numCache>
                <c:formatCode>#,##0.0</c:formatCode>
                <c:ptCount val="4"/>
                <c:pt idx="0">
                  <c:v>14.45562671546203</c:v>
                </c:pt>
                <c:pt idx="1">
                  <c:v>11.98897565457051</c:v>
                </c:pt>
                <c:pt idx="2">
                  <c:v>10.604651162790697</c:v>
                </c:pt>
                <c:pt idx="3">
                  <c:v>10.261892036344202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36-4577-8A14-54E035AA3B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$ Shr of Ttl</c:v>
                </c:pt>
              </c:strCache>
            </c:strRef>
          </c:tx>
          <c:spPr>
            <a:ln w="22225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diamond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solidFill>
                  <a:srgbClr val="00B0F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CY 2020</c:v>
                </c:pt>
                <c:pt idx="1">
                  <c:v>CY 2021</c:v>
                </c:pt>
                <c:pt idx="2">
                  <c:v>CY 2022</c:v>
                </c:pt>
                <c:pt idx="3">
                  <c:v>CYTD 2023</c:v>
                </c:pt>
              </c:strCache>
            </c:strRef>
          </c:cat>
          <c:val>
            <c:numRef>
              <c:f>Sheet1!$C$2:$C$5</c:f>
              <c:numCache>
                <c:formatCode>#,##0.0</c:formatCode>
                <c:ptCount val="4"/>
                <c:pt idx="0">
                  <c:v>2.7456374338331981</c:v>
                </c:pt>
                <c:pt idx="1">
                  <c:v>7.0951623210411237</c:v>
                </c:pt>
                <c:pt idx="2">
                  <c:v>4.832126885213988</c:v>
                </c:pt>
                <c:pt idx="3">
                  <c:v>5.2861582372757958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36-4577-8A14-54E035AA3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7660815"/>
        <c:axId val="687661295"/>
      </c:lineChart>
      <c:catAx>
        <c:axId val="68766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661295"/>
        <c:crosses val="autoZero"/>
        <c:auto val="1"/>
        <c:lblAlgn val="ctr"/>
        <c:lblOffset val="100"/>
        <c:noMultiLvlLbl val="0"/>
      </c:catAx>
      <c:valAx>
        <c:axId val="687661295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687660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002060"/>
                </a:solidFill>
              </a:rPr>
              <a:t>Berry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en-US" sz="1200" b="1" dirty="0">
                <a:solidFill>
                  <a:srgbClr val="002060"/>
                </a:solidFill>
              </a:rPr>
              <a:t>($000</a:t>
            </a:r>
            <a:r>
              <a:rPr lang="en-US" sz="1200" b="1" baseline="0" dirty="0">
                <a:solidFill>
                  <a:srgbClr val="002060"/>
                </a:solidFill>
              </a:rPr>
              <a:t> CYA)</a:t>
            </a:r>
            <a:endParaRPr lang="en-US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 Sales CYA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1"/>
          <c:dLbls>
            <c:numFmt formatCode="\+&quot;$&quot;#,##0.0;[Red]\-&quot;$&quot;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BLUEBERRY</c:v>
                </c:pt>
                <c:pt idx="1">
                  <c:v>BLACKBERRY</c:v>
                </c:pt>
                <c:pt idx="2">
                  <c:v>RASPBERRY</c:v>
                </c:pt>
                <c:pt idx="3">
                  <c:v>BERRY</c:v>
                </c:pt>
                <c:pt idx="4">
                  <c:v>HUCKLEBERRY</c:v>
                </c:pt>
                <c:pt idx="5">
                  <c:v>ELDERBERRY</c:v>
                </c:pt>
                <c:pt idx="6">
                  <c:v>BLACK CURRANT</c:v>
                </c:pt>
                <c:pt idx="7">
                  <c:v>WILD BERRY</c:v>
                </c:pt>
                <c:pt idx="8">
                  <c:v>CRANBERRY</c:v>
                </c:pt>
                <c:pt idx="9">
                  <c:v>STRAWBERRY</c:v>
                </c:pt>
              </c:strCache>
            </c:strRef>
          </c:cat>
          <c:val>
            <c:numRef>
              <c:f>Sheet1!$B$2:$B$11</c:f>
              <c:numCache>
                <c:formatCode>"$"#,##0</c:formatCode>
                <c:ptCount val="10"/>
                <c:pt idx="0">
                  <c:v>1292325.4950000001</c:v>
                </c:pt>
                <c:pt idx="1">
                  <c:v>1219368.4979999999</c:v>
                </c:pt>
                <c:pt idx="2">
                  <c:v>1011687.813</c:v>
                </c:pt>
                <c:pt idx="3">
                  <c:v>123360.20600000001</c:v>
                </c:pt>
                <c:pt idx="4">
                  <c:v>44542.870999999999</c:v>
                </c:pt>
                <c:pt idx="5">
                  <c:v>20901.383999999998</c:v>
                </c:pt>
                <c:pt idx="6">
                  <c:v>-20145.846000000001</c:v>
                </c:pt>
                <c:pt idx="7">
                  <c:v>-22491.057000000001</c:v>
                </c:pt>
                <c:pt idx="8">
                  <c:v>-42980.127999999997</c:v>
                </c:pt>
                <c:pt idx="9">
                  <c:v>-1628703.094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697-4553-BFE4-2B66D74D4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04365919"/>
        <c:axId val="2104364959"/>
      </c:barChart>
      <c:catAx>
        <c:axId val="210436591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364959"/>
        <c:crosses val="autoZero"/>
        <c:auto val="1"/>
        <c:lblAlgn val="ctr"/>
        <c:lblOffset val="100"/>
        <c:noMultiLvlLbl val="0"/>
      </c:catAx>
      <c:valAx>
        <c:axId val="2104364959"/>
        <c:scaling>
          <c:orientation val="minMax"/>
          <c:max val="4000000"/>
          <c:min val="-4000000"/>
        </c:scaling>
        <c:delete val="1"/>
        <c:axPos val="t"/>
        <c:numFmt formatCode="&quot;$&quot;#,##0" sourceLinked="1"/>
        <c:majorTickMark val="none"/>
        <c:minorTickMark val="none"/>
        <c:tickLblPos val="nextTo"/>
        <c:crossAx val="2104365919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solidFill>
        <a:srgbClr val="00206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170322459692525"/>
          <c:y val="3.7931034482761243E-2"/>
          <c:w val="0.46640921186934969"/>
          <c:h val="0.85862068965521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50"/>
            </a:solidFill>
            <a:ln w="15875">
              <a:noFill/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BA57-4919-BEB9-D4A1A1B60DD3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BA57-4919-BEB9-D4A1A1B60DD3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BA57-4919-BEB9-D4A1A1B60DD3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BA57-4919-BEB9-D4A1A1B60DD3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BA57-4919-BEB9-D4A1A1B60DD3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BA57-4919-BEB9-D4A1A1B60DD3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6-BA57-4919-BEB9-D4A1A1B60DD3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BA57-4919-BEB9-D4A1A1B60DD3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8-BA57-4919-BEB9-D4A1A1B60DD3}"/>
              </c:ext>
            </c:extLst>
          </c:dPt>
          <c:dLbls>
            <c:dLbl>
              <c:idx val="7"/>
              <c:numFmt formatCode="#,##0.000_);[Red]\(#,##0.000\)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A57-4919-BEB9-D4A1A1B60DD3}"/>
                </c:ext>
              </c:extLst>
            </c:dLbl>
            <c:numFmt formatCode="#,##0.0_);[Red]\(#,##0.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DOMESTIC PREMIUM</c:v>
                </c:pt>
                <c:pt idx="1">
                  <c:v>IMPORT</c:v>
                </c:pt>
                <c:pt idx="2">
                  <c:v>BELOW PREMIUM</c:v>
                </c:pt>
                <c:pt idx="3">
                  <c:v>CRAFT</c:v>
                </c:pt>
                <c:pt idx="4">
                  <c:v>DOMESTIC SUPER PREMIUM</c:v>
                </c:pt>
                <c:pt idx="5">
                  <c:v>FLAVORED MALT BEVERAGE</c:v>
                </c:pt>
                <c:pt idx="6">
                  <c:v>HARD SELTZER</c:v>
                </c:pt>
                <c:pt idx="7">
                  <c:v>CIDER</c:v>
                </c:pt>
                <c:pt idx="8">
                  <c:v>MALT LIQUOR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-0.53600000000000003</c:v>
                </c:pt>
                <c:pt idx="1">
                  <c:v>0.96799999999999997</c:v>
                </c:pt>
                <c:pt idx="2">
                  <c:v>0.32500000000000001</c:v>
                </c:pt>
                <c:pt idx="3">
                  <c:v>-0.51800000000000002</c:v>
                </c:pt>
                <c:pt idx="4">
                  <c:v>0.05</c:v>
                </c:pt>
                <c:pt idx="5">
                  <c:v>1.262</c:v>
                </c:pt>
                <c:pt idx="6">
                  <c:v>-1.556</c:v>
                </c:pt>
                <c:pt idx="7">
                  <c:v>3.0000000000000001E-3</c:v>
                </c:pt>
                <c:pt idx="8">
                  <c:v>1E-3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 w="15875">
                    <a:noFill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9-BA57-4919-BEB9-D4A1A1B60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653829288"/>
        <c:axId val="653839872"/>
      </c:barChart>
      <c:catAx>
        <c:axId val="6538292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 b="1" i="0" baseline="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53839872"/>
        <c:crosses val="autoZero"/>
        <c:auto val="1"/>
        <c:lblAlgn val="ctr"/>
        <c:lblOffset val="500"/>
        <c:noMultiLvlLbl val="0"/>
      </c:catAx>
      <c:valAx>
        <c:axId val="653839872"/>
        <c:scaling>
          <c:orientation val="minMax"/>
        </c:scaling>
        <c:delete val="1"/>
        <c:axPos val="t"/>
        <c:numFmt formatCode="0.00" sourceLinked="1"/>
        <c:majorTickMark val="out"/>
        <c:minorTickMark val="none"/>
        <c:tickLblPos val="none"/>
        <c:crossAx val="653829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00B0F0"/>
                </a:solidFill>
              </a:rPr>
              <a:t>Tropical</a:t>
            </a:r>
          </a:p>
          <a:p>
            <a:pPr>
              <a:defRPr>
                <a:solidFill>
                  <a:srgbClr val="00B0F0"/>
                </a:solidFill>
              </a:defRPr>
            </a:pPr>
            <a:r>
              <a:rPr lang="en-US" sz="1200" b="1" dirty="0">
                <a:solidFill>
                  <a:srgbClr val="00B0F0"/>
                </a:solidFill>
              </a:rPr>
              <a:t>($000</a:t>
            </a:r>
            <a:r>
              <a:rPr lang="en-US" sz="1200" b="1" baseline="0" dirty="0">
                <a:solidFill>
                  <a:srgbClr val="00B0F0"/>
                </a:solidFill>
              </a:rPr>
              <a:t> CYA)</a:t>
            </a:r>
            <a:endParaRPr lang="en-US" b="1" dirty="0">
              <a:solidFill>
                <a:srgbClr val="00B0F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B0F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 Sales CYA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1"/>
          <c:dLbls>
            <c:numFmt formatCode="\+&quot;$&quot;#,##0.0;[Red]\-&quot;$&quot;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MANGO</c:v>
                </c:pt>
                <c:pt idx="1">
                  <c:v>TROPICAL</c:v>
                </c:pt>
                <c:pt idx="2">
                  <c:v>PASSION FRUIT</c:v>
                </c:pt>
                <c:pt idx="3">
                  <c:v>PINEAPPLE</c:v>
                </c:pt>
                <c:pt idx="4">
                  <c:v>BANANA</c:v>
                </c:pt>
                <c:pt idx="5">
                  <c:v>DRAGON FRUIT</c:v>
                </c:pt>
                <c:pt idx="6">
                  <c:v>GUAVA</c:v>
                </c:pt>
              </c:strCache>
            </c:strRef>
          </c:cat>
          <c:val>
            <c:numRef>
              <c:f>Sheet1!$B$2:$B$8</c:f>
              <c:numCache>
                <c:formatCode>"$"#,##0</c:formatCode>
                <c:ptCount val="7"/>
                <c:pt idx="0">
                  <c:v>527683.80700000003</c:v>
                </c:pt>
                <c:pt idx="1">
                  <c:v>481144.26899999997</c:v>
                </c:pt>
                <c:pt idx="2">
                  <c:v>266732.82699999999</c:v>
                </c:pt>
                <c:pt idx="3">
                  <c:v>31850.707999999999</c:v>
                </c:pt>
                <c:pt idx="4">
                  <c:v>1568.89</c:v>
                </c:pt>
                <c:pt idx="5">
                  <c:v>-2101.8380000000002</c:v>
                </c:pt>
                <c:pt idx="6">
                  <c:v>-195068.799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68E-4A87-A514-0FEEEF6E1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04365919"/>
        <c:axId val="2104364959"/>
      </c:barChart>
      <c:catAx>
        <c:axId val="210436591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364959"/>
        <c:crosses val="autoZero"/>
        <c:auto val="1"/>
        <c:lblAlgn val="ctr"/>
        <c:lblOffset val="100"/>
        <c:noMultiLvlLbl val="0"/>
      </c:catAx>
      <c:valAx>
        <c:axId val="2104364959"/>
        <c:scaling>
          <c:orientation val="minMax"/>
          <c:max val="2000000"/>
          <c:min val="-2000000"/>
        </c:scaling>
        <c:delete val="1"/>
        <c:axPos val="t"/>
        <c:numFmt formatCode="&quot;$&quot;#,##0" sourceLinked="1"/>
        <c:majorTickMark val="out"/>
        <c:minorTickMark val="none"/>
        <c:tickLblPos val="nextTo"/>
        <c:crossAx val="2104365919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solidFill>
        <a:srgbClr val="00B0F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572648088106634"/>
          <c:y val="3.5476718403548012E-2"/>
          <c:w val="0.81471392362719364"/>
          <c:h val="0.814594488188976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Dol Chg YA</c:v>
                </c:pt>
              </c:strCache>
            </c:strRef>
          </c:tx>
          <c:spPr>
            <a:solidFill>
              <a:srgbClr val="2D2D8A"/>
            </a:solidFill>
            <a:ln>
              <a:noFill/>
            </a:ln>
          </c:spPr>
          <c:invertIfNegative val="0"/>
          <c:dLbls>
            <c:numFmt formatCode="0.0%;[Red]\-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Less than $20</c:v>
                </c:pt>
                <c:pt idx="1">
                  <c:v>$20 - $29.99</c:v>
                </c:pt>
                <c:pt idx="2">
                  <c:v>$30 - $39.99</c:v>
                </c:pt>
                <c:pt idx="3">
                  <c:v>$40 - $49.99</c:v>
                </c:pt>
                <c:pt idx="4">
                  <c:v>$50 - $59.99</c:v>
                </c:pt>
                <c:pt idx="5">
                  <c:v>$60 - $69.99</c:v>
                </c:pt>
                <c:pt idx="6">
                  <c:v>$70 - $79.99</c:v>
                </c:pt>
                <c:pt idx="7">
                  <c:v>$80 - $89.99</c:v>
                </c:pt>
                <c:pt idx="8">
                  <c:v>$90 - $99.99</c:v>
                </c:pt>
                <c:pt idx="9">
                  <c:v>Greater than $100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-9.2032528517402928E-2</c:v>
                </c:pt>
                <c:pt idx="1">
                  <c:v>-6.117023044935016E-2</c:v>
                </c:pt>
                <c:pt idx="2">
                  <c:v>-9.5592421080254938E-2</c:v>
                </c:pt>
                <c:pt idx="3">
                  <c:v>-3.4626207163789948E-3</c:v>
                </c:pt>
                <c:pt idx="4">
                  <c:v>0.1997225112667067</c:v>
                </c:pt>
                <c:pt idx="5">
                  <c:v>0.1539790127785356</c:v>
                </c:pt>
                <c:pt idx="6">
                  <c:v>7.3286804879532444E-2</c:v>
                </c:pt>
                <c:pt idx="7">
                  <c:v>-0.14342540221201511</c:v>
                </c:pt>
                <c:pt idx="8">
                  <c:v>-0.18075999897747877</c:v>
                </c:pt>
                <c:pt idx="9">
                  <c:v>2.1400094629592237E-2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3-4CA5-B816-6F063B8BD1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3857904"/>
        <c:axId val="65385241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Ttl Segment % Dol Chg YA</c:v>
                </c:pt>
              </c:strCache>
            </c:strRef>
          </c:tx>
          <c:spPr>
            <a:ln>
              <a:solidFill>
                <a:srgbClr val="FFC000"/>
              </a:solidFill>
              <a:prstDash val="dash"/>
            </a:ln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Less than $20</c:v>
                </c:pt>
                <c:pt idx="1">
                  <c:v>$20 - $29.99</c:v>
                </c:pt>
                <c:pt idx="2">
                  <c:v>$30 - $39.99</c:v>
                </c:pt>
                <c:pt idx="3">
                  <c:v>$40 - $49.99</c:v>
                </c:pt>
                <c:pt idx="4">
                  <c:v>$50 - $59.99</c:v>
                </c:pt>
                <c:pt idx="5">
                  <c:v>$60 - $69.99</c:v>
                </c:pt>
                <c:pt idx="6">
                  <c:v>$70 - $79.99</c:v>
                </c:pt>
                <c:pt idx="7">
                  <c:v>$80 - $89.99</c:v>
                </c:pt>
                <c:pt idx="8">
                  <c:v>$90 - $99.99</c:v>
                </c:pt>
                <c:pt idx="9">
                  <c:v>Greater than $100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3.5263336469086928E-2</c:v>
                </c:pt>
                <c:pt idx="1">
                  <c:v>3.5263336469086928E-2</c:v>
                </c:pt>
                <c:pt idx="2">
                  <c:v>3.5263336469086928E-2</c:v>
                </c:pt>
                <c:pt idx="3">
                  <c:v>3.5263336469086928E-2</c:v>
                </c:pt>
                <c:pt idx="4">
                  <c:v>3.5263336469086928E-2</c:v>
                </c:pt>
                <c:pt idx="5">
                  <c:v>3.5263336469086928E-2</c:v>
                </c:pt>
                <c:pt idx="6">
                  <c:v>3.5263336469086928E-2</c:v>
                </c:pt>
                <c:pt idx="7">
                  <c:v>3.5263336469086928E-2</c:v>
                </c:pt>
                <c:pt idx="8">
                  <c:v>3.5263336469086928E-2</c:v>
                </c:pt>
                <c:pt idx="9">
                  <c:v>3.5263336469086928E-2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E3-4CA5-B816-6F063B8BD1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3857904"/>
        <c:axId val="653852416"/>
      </c:lineChart>
      <c:catAx>
        <c:axId val="653857904"/>
        <c:scaling>
          <c:orientation val="minMax"/>
        </c:scaling>
        <c:delete val="0"/>
        <c:axPos val="b"/>
        <c:numFmt formatCode="mm/dd/yy;@" sourceLinked="0"/>
        <c:majorTickMark val="out"/>
        <c:minorTickMark val="out"/>
        <c:tickLblPos val="low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endParaRPr lang="en-US"/>
          </a:p>
        </c:txPr>
        <c:crossAx val="653852416"/>
        <c:crosses val="autoZero"/>
        <c:auto val="0"/>
        <c:lblAlgn val="ctr"/>
        <c:lblOffset val="100"/>
        <c:noMultiLvlLbl val="0"/>
      </c:catAx>
      <c:valAx>
        <c:axId val="653852416"/>
        <c:scaling>
          <c:orientation val="minMax"/>
          <c:max val="0.4"/>
          <c:min val="-0.4"/>
        </c:scaling>
        <c:delete val="0"/>
        <c:axPos val="l"/>
        <c:majorGridlines/>
        <c:numFmt formatCode="0.0%;[Red]\-0.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endParaRPr lang="en-US"/>
          </a:p>
        </c:txPr>
        <c:crossAx val="653857904"/>
        <c:crosses val="autoZero"/>
        <c:crossBetween val="between"/>
      </c:valAx>
      <c:sp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396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79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 Shr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FFC000">
                  <a:alpha val="97000"/>
                </a:srgbClr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555427967337418E-2"/>
                  <c:y val="-6.0113536944245698E-2"/>
                </c:manualLayout>
              </c:layout>
              <c:tx>
                <c:rich>
                  <a:bodyPr/>
                  <a:lstStyle/>
                  <a:p>
                    <a:fld id="{59910EB6-6DC6-40B1-A877-33B67A9B502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C-2DB9-4DD7-8AB7-BFCC400B6582}"/>
                </c:ext>
              </c:extLst>
            </c:dLbl>
            <c:dLbl>
              <c:idx val="1"/>
              <c:layout>
                <c:manualLayout>
                  <c:x val="1.6927037766112568E-2"/>
                  <c:y val="-1.7790304621013282E-2"/>
                </c:manualLayout>
              </c:layout>
              <c:tx>
                <c:rich>
                  <a:bodyPr/>
                  <a:lstStyle/>
                  <a:p>
                    <a:fld id="{1B1932C8-7D3D-46EF-8DC9-F462823DD45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2DB9-4DD7-8AB7-BFCC400B6582}"/>
                </c:ext>
              </c:extLst>
            </c:dLbl>
            <c:dLbl>
              <c:idx val="2"/>
              <c:layout>
                <c:manualLayout>
                  <c:x val="9.3489355497229521E-3"/>
                  <c:y val="-6.071959755030621E-2"/>
                </c:manualLayout>
              </c:layout>
              <c:tx>
                <c:rich>
                  <a:bodyPr/>
                  <a:lstStyle/>
                  <a:p>
                    <a:fld id="{1A641A65-7EC1-428B-8A46-C8ACAAE3B4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E-2DB9-4DD7-8AB7-BFCC400B6582}"/>
                </c:ext>
              </c:extLst>
            </c:dLbl>
            <c:dLbl>
              <c:idx val="3"/>
              <c:layout>
                <c:manualLayout>
                  <c:x val="1.1397546660833978E-2"/>
                  <c:y val="-8.8497375328084077E-2"/>
                </c:manualLayout>
              </c:layout>
              <c:tx>
                <c:rich>
                  <a:bodyPr/>
                  <a:lstStyle/>
                  <a:p>
                    <a:fld id="{BCD1D17C-9C2C-4FAE-97AA-1D35F9420E2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D-2DB9-4DD7-8AB7-BFCC400B658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2DB9-4DD7-8AB7-BFCC400B658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2DB9-4DD7-8AB7-BFCC400B658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DB9-4DD7-8AB7-BFCC400B658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DB9-4DD7-8AB7-BFCC400B658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DB9-4DD7-8AB7-BFCC400B658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2DB9-4DD7-8AB7-BFCC400B658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DB9-4DD7-8AB7-BFCC400B658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DB9-4DD7-8AB7-BFCC400B658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DB9-4DD7-8AB7-BFCC400B658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DB9-4DD7-8AB7-BFCC400B658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DB9-4DD7-8AB7-BFCC400B658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DB9-4DD7-8AB7-BFCC400B658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DB9-4DD7-8AB7-BFCC400B658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DB9-4DD7-8AB7-BFCC400B658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DB9-4DD7-8AB7-BFCC400B6582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DB9-4DD7-8AB7-BFCC400B658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DB9-4DD7-8AB7-BFCC400B6582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DB9-4DD7-8AB7-BFCC400B658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DB9-4DD7-8AB7-BFCC400B658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DB9-4DD7-8AB7-BFCC400B658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DB9-4DD7-8AB7-BFCC400B658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DB9-4DD7-8AB7-BFCC400B6582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DB9-4DD7-8AB7-BFCC400B658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DB9-4DD7-8AB7-BFCC400B658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DB9-4DD7-8AB7-BFCC400B658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DB9-4DD7-8AB7-BFCC400B658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DB9-4DD7-8AB7-BFCC400B6582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DB9-4DD7-8AB7-BFCC400B658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DB9-4DD7-8AB7-BFCC400B6582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B9-4DD7-8AB7-BFCC400B6582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DB9-4DD7-8AB7-BFCC400B6582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DB9-4DD7-8AB7-BFCC400B6582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B9-4DD7-8AB7-BFCC400B6582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B9-4DD7-8AB7-BFCC400B6582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B9-4DD7-8AB7-BFCC400B6582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B9-4DD7-8AB7-BFCC400B6582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B9-4DD7-8AB7-BFCC400B6582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B9-4DD7-8AB7-BFCC400B6582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B9-4DD7-8AB7-BFCC400B6582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B9-4DD7-8AB7-BFCC400B6582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B9-4DD7-8AB7-BFCC400B6582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B9-4DD7-8AB7-BFCC400B6582}"/>
                </c:ext>
              </c:extLst>
            </c:dLbl>
            <c:dLbl>
              <c:idx val="46"/>
              <c:layout>
                <c:manualLayout>
                  <c:x val="-0.19714703630796152"/>
                  <c:y val="-6.3800405631114387E-2"/>
                </c:manualLayout>
              </c:layout>
              <c:tx>
                <c:rich>
                  <a:bodyPr/>
                  <a:lstStyle/>
                  <a:p>
                    <a:fld id="{E43298A3-5649-4AF6-A122-C7705B8D80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DB9-4DD7-8AB7-BFCC400B6582}"/>
                </c:ext>
              </c:extLst>
            </c:dLbl>
            <c:dLbl>
              <c:idx val="47"/>
              <c:layout>
                <c:manualLayout>
                  <c:x val="-0.18054981408573928"/>
                  <c:y val="-0.12071959755030622"/>
                </c:manualLayout>
              </c:layout>
              <c:tx>
                <c:rich>
                  <a:bodyPr/>
                  <a:lstStyle/>
                  <a:p>
                    <a:fld id="{AD4F3CE1-970C-4919-99B7-6143FB2D35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2DB9-4DD7-8AB7-BFCC400B6582}"/>
                </c:ext>
              </c:extLst>
            </c:dLbl>
            <c:dLbl>
              <c:idx val="48"/>
              <c:layout>
                <c:manualLayout>
                  <c:x val="-0.16203129556722076"/>
                  <c:y val="-5.5063031893740552E-2"/>
                </c:manualLayout>
              </c:layout>
              <c:tx>
                <c:rich>
                  <a:bodyPr/>
                  <a:lstStyle/>
                  <a:p>
                    <a:fld id="{CE1CB685-9336-482D-8080-A8C72CA7B6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2DB9-4DD7-8AB7-BFCC400B6582}"/>
                </c:ext>
              </c:extLst>
            </c:dLbl>
            <c:dLbl>
              <c:idx val="49"/>
              <c:layout>
                <c:manualLayout>
                  <c:x val="-0.18866032370953631"/>
                  <c:y val="-7.0214547045255704E-2"/>
                </c:manualLayout>
              </c:layout>
              <c:tx>
                <c:rich>
                  <a:bodyPr/>
                  <a:lstStyle/>
                  <a:p>
                    <a:fld id="{4C864995-DC09-48D7-999D-ECA2FD10BA9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2DB9-4DD7-8AB7-BFCC400B6582}"/>
                </c:ext>
              </c:extLst>
            </c:dLbl>
            <c:dLbl>
              <c:idx val="10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010-451E-8C20-AC2CBD20A4C5}"/>
                </c:ext>
              </c:extLst>
            </c:dLbl>
            <c:dLbl>
              <c:idx val="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010-451E-8C20-AC2CBD20A4C5}"/>
                </c:ext>
              </c:extLst>
            </c:dLbl>
            <c:dLbl>
              <c:idx val="1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010-451E-8C20-AC2CBD20A4C5}"/>
                </c:ext>
              </c:extLst>
            </c:dLbl>
            <c:dLbl>
              <c:idx val="1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010-451E-8C20-AC2CBD20A4C5}"/>
                </c:ext>
              </c:extLst>
            </c:dLbl>
            <c:dLbl>
              <c:idx val="1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010-451E-8C20-AC2CBD20A4C5}"/>
                </c:ext>
              </c:extLst>
            </c:dLbl>
            <c:dLbl>
              <c:idx val="1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010-451E-8C20-AC2CBD20A4C5}"/>
                </c:ext>
              </c:extLst>
            </c:dLbl>
            <c:dLbl>
              <c:idx val="1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010-451E-8C20-AC2CBD20A4C5}"/>
                </c:ext>
              </c:extLst>
            </c:dLbl>
            <c:dLbl>
              <c:idx val="1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010-451E-8C20-AC2CBD20A4C5}"/>
                </c:ext>
              </c:extLst>
            </c:dLbl>
            <c:dLbl>
              <c:idx val="1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010-451E-8C20-AC2CBD20A4C5}"/>
                </c:ext>
              </c:extLst>
            </c:dLbl>
            <c:dLbl>
              <c:idx val="1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010-451E-8C20-AC2CBD20A4C5}"/>
                </c:ext>
              </c:extLst>
            </c:dLbl>
            <c:dLbl>
              <c:idx val="17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10-451E-8C20-AC2CBD20A4C5}"/>
                </c:ext>
              </c:extLst>
            </c:dLbl>
            <c:dLbl>
              <c:idx val="18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010-451E-8C20-AC2CBD20A4C5}"/>
                </c:ext>
              </c:extLst>
            </c:dLbl>
            <c:dLbl>
              <c:idx val="19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10-451E-8C20-AC2CBD20A4C5}"/>
                </c:ext>
              </c:extLst>
            </c:dLbl>
            <c:dLbl>
              <c:idx val="19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010-451E-8C20-AC2CBD20A4C5}"/>
                </c:ext>
              </c:extLst>
            </c:dLbl>
            <c:dLbl>
              <c:idx val="19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10-451E-8C20-AC2CBD20A4C5}"/>
                </c:ext>
              </c:extLst>
            </c:dLbl>
            <c:dLbl>
              <c:idx val="19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10-451E-8C20-AC2CBD20A4C5}"/>
                </c:ext>
              </c:extLst>
            </c:dLbl>
            <c:dLbl>
              <c:idx val="1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10-451E-8C20-AC2CBD20A4C5}"/>
                </c:ext>
              </c:extLst>
            </c:dLbl>
            <c:dLbl>
              <c:idx val="19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10-451E-8C20-AC2CBD20A4C5}"/>
                </c:ext>
              </c:extLst>
            </c:dLbl>
            <c:dLbl>
              <c:idx val="19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10-451E-8C20-AC2CBD20A4C5}"/>
                </c:ext>
              </c:extLst>
            </c:dLbl>
            <c:dLbl>
              <c:idx val="19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10-451E-8C20-AC2CBD20A4C5}"/>
                </c:ext>
              </c:extLst>
            </c:dLbl>
            <c:dLbl>
              <c:idx val="19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10-451E-8C20-AC2CBD20A4C5}"/>
                </c:ext>
              </c:extLst>
            </c:dLbl>
            <c:dLbl>
              <c:idx val="19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10-451E-8C20-AC2CBD20A4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Sheet1!$A$2:$A$51</c:f>
              <c:numCache>
                <c:formatCode>"$"#,##0</c:formatCode>
                <c:ptCount val="50"/>
                <c:pt idx="0">
                  <c:v>7183553.7979999995</c:v>
                </c:pt>
                <c:pt idx="1">
                  <c:v>1780790.6510000001</c:v>
                </c:pt>
                <c:pt idx="2">
                  <c:v>1114026.2089999998</c:v>
                </c:pt>
                <c:pt idx="3">
                  <c:v>950749.30599999998</c:v>
                </c:pt>
                <c:pt idx="4">
                  <c:v>929307.57099999988</c:v>
                </c:pt>
                <c:pt idx="5">
                  <c:v>779093.946</c:v>
                </c:pt>
                <c:pt idx="6">
                  <c:v>750025.70600000001</c:v>
                </c:pt>
                <c:pt idx="7">
                  <c:v>555876.36300000001</c:v>
                </c:pt>
                <c:pt idx="8">
                  <c:v>459614.29600000003</c:v>
                </c:pt>
                <c:pt idx="9">
                  <c:v>394606.64900000003</c:v>
                </c:pt>
                <c:pt idx="10">
                  <c:v>374520.13900000002</c:v>
                </c:pt>
                <c:pt idx="11">
                  <c:v>350848.07799999998</c:v>
                </c:pt>
                <c:pt idx="12">
                  <c:v>301740.76600000006</c:v>
                </c:pt>
                <c:pt idx="13">
                  <c:v>285418.89799999999</c:v>
                </c:pt>
                <c:pt idx="14">
                  <c:v>255685.859</c:v>
                </c:pt>
                <c:pt idx="15">
                  <c:v>214066.60500000001</c:v>
                </c:pt>
                <c:pt idx="16">
                  <c:v>150692.15400000001</c:v>
                </c:pt>
                <c:pt idx="17">
                  <c:v>148487.17000000004</c:v>
                </c:pt>
                <c:pt idx="18">
                  <c:v>119130.32300000003</c:v>
                </c:pt>
                <c:pt idx="19">
                  <c:v>95116.861000000004</c:v>
                </c:pt>
                <c:pt idx="20">
                  <c:v>93660.564999999973</c:v>
                </c:pt>
                <c:pt idx="21">
                  <c:v>88091.803000000014</c:v>
                </c:pt>
                <c:pt idx="22">
                  <c:v>86001.315999999948</c:v>
                </c:pt>
                <c:pt idx="23">
                  <c:v>57486.238999999987</c:v>
                </c:pt>
                <c:pt idx="24">
                  <c:v>53879.381999999998</c:v>
                </c:pt>
                <c:pt idx="25">
                  <c:v>-36741.657000000007</c:v>
                </c:pt>
                <c:pt idx="26">
                  <c:v>-38942.988000000005</c:v>
                </c:pt>
                <c:pt idx="27">
                  <c:v>-40404.36</c:v>
                </c:pt>
                <c:pt idx="28">
                  <c:v>-45248.240000000005</c:v>
                </c:pt>
                <c:pt idx="29">
                  <c:v>-64040.705000000002</c:v>
                </c:pt>
                <c:pt idx="30">
                  <c:v>-68521.430999999982</c:v>
                </c:pt>
                <c:pt idx="31">
                  <c:v>-70875.893000000011</c:v>
                </c:pt>
                <c:pt idx="32">
                  <c:v>-85837.952000000005</c:v>
                </c:pt>
                <c:pt idx="33">
                  <c:v>-88292.872999999992</c:v>
                </c:pt>
                <c:pt idx="34">
                  <c:v>-95177.331999999995</c:v>
                </c:pt>
                <c:pt idx="35">
                  <c:v>-97575.616999999984</c:v>
                </c:pt>
                <c:pt idx="36">
                  <c:v>-105129.03599999998</c:v>
                </c:pt>
                <c:pt idx="37">
                  <c:v>-120045.20199999999</c:v>
                </c:pt>
                <c:pt idx="38">
                  <c:v>-121097.962</c:v>
                </c:pt>
                <c:pt idx="39">
                  <c:v>-125688.36399999997</c:v>
                </c:pt>
                <c:pt idx="40">
                  <c:v>-136098.82499999995</c:v>
                </c:pt>
                <c:pt idx="41">
                  <c:v>-144859.76799999992</c:v>
                </c:pt>
                <c:pt idx="42">
                  <c:v>-192673.70399999994</c:v>
                </c:pt>
                <c:pt idx="43">
                  <c:v>-199924.61899999998</c:v>
                </c:pt>
                <c:pt idx="44">
                  <c:v>-250954.08999999985</c:v>
                </c:pt>
                <c:pt idx="45">
                  <c:v>-720034.38199999998</c:v>
                </c:pt>
                <c:pt idx="46">
                  <c:v>-1247459.4489999998</c:v>
                </c:pt>
                <c:pt idx="47">
                  <c:v>-1847027.5789999992</c:v>
                </c:pt>
                <c:pt idx="48">
                  <c:v>-2342587.8470000005</c:v>
                </c:pt>
                <c:pt idx="49">
                  <c:v>-3504448.9269999997</c:v>
                </c:pt>
              </c:numCache>
            </c:numRef>
          </c:xVal>
          <c:yVal>
            <c:numRef>
              <c:f>Sheet1!$B$2:$B$51</c:f>
              <c:numCache>
                <c:formatCode>#,##0.0</c:formatCode>
                <c:ptCount val="50"/>
                <c:pt idx="0">
                  <c:v>8.4803286691390625</c:v>
                </c:pt>
                <c:pt idx="1">
                  <c:v>1.876226131926988</c:v>
                </c:pt>
                <c:pt idx="2">
                  <c:v>4.704465800905969</c:v>
                </c:pt>
                <c:pt idx="3">
                  <c:v>6.3653807293960085</c:v>
                </c:pt>
                <c:pt idx="4">
                  <c:v>3.119588314452745</c:v>
                </c:pt>
                <c:pt idx="5">
                  <c:v>0.46844307372045418</c:v>
                </c:pt>
                <c:pt idx="6">
                  <c:v>0.45096531540497137</c:v>
                </c:pt>
                <c:pt idx="7">
                  <c:v>1.11790288405063</c:v>
                </c:pt>
                <c:pt idx="8">
                  <c:v>1.5067371118997819</c:v>
                </c:pt>
                <c:pt idx="9">
                  <c:v>1.8306146641093077</c:v>
                </c:pt>
                <c:pt idx="10">
                  <c:v>0.40908354985403672</c:v>
                </c:pt>
                <c:pt idx="11">
                  <c:v>0.6510541934626678</c:v>
                </c:pt>
                <c:pt idx="12">
                  <c:v>0.52330212280169985</c:v>
                </c:pt>
                <c:pt idx="13">
                  <c:v>0.17161281584008717</c:v>
                </c:pt>
                <c:pt idx="14">
                  <c:v>0.15419064881945305</c:v>
                </c:pt>
                <c:pt idx="15">
                  <c:v>0.74918457160506891</c:v>
                </c:pt>
                <c:pt idx="16">
                  <c:v>9.9275651892336544E-2</c:v>
                </c:pt>
                <c:pt idx="17">
                  <c:v>0.46126924190369445</c:v>
                </c:pt>
                <c:pt idx="18">
                  <c:v>1.4054384622615996</c:v>
                </c:pt>
                <c:pt idx="19">
                  <c:v>0.43355134845657783</c:v>
                </c:pt>
                <c:pt idx="20">
                  <c:v>2.3381360845932364</c:v>
                </c:pt>
                <c:pt idx="21">
                  <c:v>0.13353087465774569</c:v>
                </c:pt>
                <c:pt idx="22">
                  <c:v>1.8498490284558495</c:v>
                </c:pt>
                <c:pt idx="23">
                  <c:v>0.55019211379462274</c:v>
                </c:pt>
                <c:pt idx="24">
                  <c:v>3.433414740850841E-2</c:v>
                </c:pt>
                <c:pt idx="25">
                  <c:v>4.2804882159676795E-2</c:v>
                </c:pt>
                <c:pt idx="26">
                  <c:v>0.12604897554274044</c:v>
                </c:pt>
                <c:pt idx="27">
                  <c:v>3.7847137603295368E-2</c:v>
                </c:pt>
                <c:pt idx="28">
                  <c:v>9.7136295253675703E-2</c:v>
                </c:pt>
                <c:pt idx="29">
                  <c:v>6.4039789955405935E-2</c:v>
                </c:pt>
                <c:pt idx="30">
                  <c:v>1.7320482637505311E-2</c:v>
                </c:pt>
                <c:pt idx="31">
                  <c:v>0.29707260915752404</c:v>
                </c:pt>
                <c:pt idx="32">
                  <c:v>1.4154011333562359E-3</c:v>
                </c:pt>
                <c:pt idx="33">
                  <c:v>1.2057794362236703E-2</c:v>
                </c:pt>
                <c:pt idx="34">
                  <c:v>0.55152532600916526</c:v>
                </c:pt>
                <c:pt idx="35">
                  <c:v>0.17993785049553168</c:v>
                </c:pt>
                <c:pt idx="36">
                  <c:v>4.993460145993827E-2</c:v>
                </c:pt>
                <c:pt idx="37">
                  <c:v>0.42193967578376368</c:v>
                </c:pt>
                <c:pt idx="38">
                  <c:v>3.6653042217798196E-3</c:v>
                </c:pt>
                <c:pt idx="39">
                  <c:v>0.73182191012406195</c:v>
                </c:pt>
                <c:pt idx="40">
                  <c:v>0.64379860804402533</c:v>
                </c:pt>
                <c:pt idx="41">
                  <c:v>0.23942707535793342</c:v>
                </c:pt>
                <c:pt idx="42">
                  <c:v>0.21629371615481835</c:v>
                </c:pt>
                <c:pt idx="43">
                  <c:v>1.0130894915258746</c:v>
                </c:pt>
                <c:pt idx="44">
                  <c:v>0.55692411335702119</c:v>
                </c:pt>
                <c:pt idx="45">
                  <c:v>1.8406840822508252</c:v>
                </c:pt>
                <c:pt idx="46">
                  <c:v>0.13759299912273606</c:v>
                </c:pt>
                <c:pt idx="47">
                  <c:v>8.0117560399291037</c:v>
                </c:pt>
                <c:pt idx="48">
                  <c:v>8.2188543154468903</c:v>
                </c:pt>
                <c:pt idx="49">
                  <c:v>20.22554204371033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Sheet1!$D$2:$D$204</c15:f>
                <c15:dlblRangeCache>
                  <c:ptCount val="203"/>
                  <c:pt idx="0">
                    <c:v>CAN 6PK 12OZ_8%</c:v>
                  </c:pt>
                  <c:pt idx="1">
                    <c:v>CAN 6PK 12OZ_9%</c:v>
                  </c:pt>
                  <c:pt idx="2">
                    <c:v>CAN 12PK 12OZ_5%</c:v>
                  </c:pt>
                  <c:pt idx="3">
                    <c:v>BOTTLE 12PK 12OZ_5%</c:v>
                  </c:pt>
                  <c:pt idx="4">
                    <c:v>CAN 1PK 19.2OZ_6%</c:v>
                  </c:pt>
                  <c:pt idx="5">
                    <c:v>CAN 12PK 12OZ_8%</c:v>
                  </c:pt>
                  <c:pt idx="6">
                    <c:v>BOTTLE 6PK 12OZ_8%</c:v>
                  </c:pt>
                  <c:pt idx="7">
                    <c:v>BOTTLE 6PK 12OZ_ASSORTED</c:v>
                  </c:pt>
                  <c:pt idx="8">
                    <c:v>CAN 9PK 12OZ_ASSORTED</c:v>
                  </c:pt>
                  <c:pt idx="9">
                    <c:v>CAN 12PK 12OZ_ASSORTED</c:v>
                  </c:pt>
                  <c:pt idx="10">
                    <c:v>BOTTLE 1PK 16.9OZ_ASSORTED</c:v>
                  </c:pt>
                  <c:pt idx="11">
                    <c:v>CAN 1PK 24/25OZ_5%</c:v>
                  </c:pt>
                  <c:pt idx="12">
                    <c:v>CAN 12PK 12OZ_6%</c:v>
                  </c:pt>
                  <c:pt idx="13">
                    <c:v>CAN 6PK 12OZ_10%</c:v>
                  </c:pt>
                  <c:pt idx="14">
                    <c:v>BOTTLE 1PK 33.8OZ_5%</c:v>
                  </c:pt>
                  <c:pt idx="15">
                    <c:v>BOTTLE 15PK 12OZ_4%</c:v>
                  </c:pt>
                  <c:pt idx="16">
                    <c:v>CAN 4PK 12OZ_8%</c:v>
                  </c:pt>
                  <c:pt idx="17">
                    <c:v>CAN 6PK 12OZ_4%</c:v>
                  </c:pt>
                  <c:pt idx="18">
                    <c:v>CAN 6PK 12OZ_ASSORTED</c:v>
                  </c:pt>
                  <c:pt idx="19">
                    <c:v>CAN 9PK 12OZ_5%</c:v>
                  </c:pt>
                  <c:pt idx="20">
                    <c:v>CAN 1PK 16OZ_5%</c:v>
                  </c:pt>
                  <c:pt idx="21">
                    <c:v>CAN 1PK 19.2OZ_ASSORTED</c:v>
                  </c:pt>
                  <c:pt idx="22">
                    <c:v>CAN 4PK 16OZ_5%</c:v>
                  </c:pt>
                  <c:pt idx="23">
                    <c:v>CAN 1PK 16OZ_6%</c:v>
                  </c:pt>
                  <c:pt idx="24">
                    <c:v>CAN 9PK 12OZ_6%</c:v>
                  </c:pt>
                  <c:pt idx="25">
                    <c:v>BOTTLE 1PK 16.9OZ_8%</c:v>
                  </c:pt>
                  <c:pt idx="26">
                    <c:v>CAN 4PK 16.9OZ_4%</c:v>
                  </c:pt>
                  <c:pt idx="27">
                    <c:v>CAN 8PK 12OZ_ASSORTED</c:v>
                  </c:pt>
                  <c:pt idx="28">
                    <c:v>BOTTLE 1PK 25.4OZ_5%</c:v>
                  </c:pt>
                  <c:pt idx="29">
                    <c:v>CAN 4PK 12OZ_4%</c:v>
                  </c:pt>
                  <c:pt idx="30">
                    <c:v>CAN 6PK 12OZ_NOT STATED</c:v>
                  </c:pt>
                  <c:pt idx="31">
                    <c:v>CAN 4PK 11.2OZ_4%</c:v>
                  </c:pt>
                  <c:pt idx="32">
                    <c:v>CAN 8PK 11.2OZ_4%</c:v>
                  </c:pt>
                  <c:pt idx="33">
                    <c:v>CAN 8PK 16OZ_ASSORTED</c:v>
                  </c:pt>
                  <c:pt idx="34">
                    <c:v>BOTTLE 1PK 16.9OZ_10%</c:v>
                  </c:pt>
                  <c:pt idx="35">
                    <c:v>CAN 4PK 16OZ_ASSORTED</c:v>
                  </c:pt>
                  <c:pt idx="36">
                    <c:v>BOTTLE 1PK 16.9OZ_5%</c:v>
                  </c:pt>
                  <c:pt idx="37">
                    <c:v>BOTTLE 12PK 12OZ_NOT STATED</c:v>
                  </c:pt>
                  <c:pt idx="38">
                    <c:v>CAN 12PK 8OZ_ASSORTED</c:v>
                  </c:pt>
                  <c:pt idx="39">
                    <c:v>CAN 1PK 19.2OZ_5%</c:v>
                  </c:pt>
                  <c:pt idx="40">
                    <c:v>BOTTLE 1PK 12OZ_5%</c:v>
                  </c:pt>
                  <c:pt idx="41">
                    <c:v>BOTTLE 1PK 22OZ_6%</c:v>
                  </c:pt>
                  <c:pt idx="42">
                    <c:v>BOTTLE 1PK 16.9OZ_6%</c:v>
                  </c:pt>
                  <c:pt idx="43">
                    <c:v>BOTTLE 6PK 11.2OZ_5%</c:v>
                  </c:pt>
                  <c:pt idx="44">
                    <c:v>CAN 1PK 12OZ_5%</c:v>
                  </c:pt>
                  <c:pt idx="45">
                    <c:v>BOTTLE 12PK 12OZ_ASSORTED</c:v>
                  </c:pt>
                  <c:pt idx="46">
                    <c:v>BOTTLE 6PK 12OZ_6%</c:v>
                  </c:pt>
                  <c:pt idx="47">
                    <c:v>CAN 6PK 12OZ_6%</c:v>
                  </c:pt>
                  <c:pt idx="48">
                    <c:v>CAN 6PK 12OZ_5%</c:v>
                  </c:pt>
                  <c:pt idx="49">
                    <c:v>BOTTLE 6PK 12OZ_5%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B010-451E-8C20-AC2CBD20A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1186096"/>
        <c:axId val="1101184176"/>
      </c:scatterChart>
      <c:valAx>
        <c:axId val="1101186096"/>
        <c:scaling>
          <c:orientation val="minMax"/>
          <c:min val="-8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$ Sales CYA ($000)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\+&quot;$&quot;#,##0;[Red]\-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184176"/>
        <c:crosses val="autoZero"/>
        <c:crossBetween val="midCat"/>
        <c:dispUnits>
          <c:builtInUnit val="thousands"/>
        </c:dispUnits>
      </c:valAx>
      <c:valAx>
        <c:axId val="1101184176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$ Share of Cider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186096"/>
        <c:crosses val="autoZero"/>
        <c:crossBetween val="midCat"/>
        <c:majorUnit val="2.5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 Shr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FFC000">
                  <a:alpha val="97000"/>
                </a:srgbClr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555427967337418E-2"/>
                  <c:y val="-6.0113536944245698E-2"/>
                </c:manualLayout>
              </c:layout>
              <c:tx>
                <c:rich>
                  <a:bodyPr/>
                  <a:lstStyle/>
                  <a:p>
                    <a:fld id="{C34ABEEF-66EB-4E99-AF0F-F55B2B16257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C-2DB9-4DD7-8AB7-BFCC400B6582}"/>
                </c:ext>
              </c:extLst>
            </c:dLbl>
            <c:dLbl>
              <c:idx val="1"/>
              <c:layout>
                <c:manualLayout>
                  <c:x val="1.5769630358705076E-2"/>
                  <c:y val="-7.5871112701821369E-2"/>
                </c:manualLayout>
              </c:layout>
              <c:tx>
                <c:rich>
                  <a:bodyPr/>
                  <a:lstStyle/>
                  <a:p>
                    <a:fld id="{2EE4377F-82A5-409B-8AC9-08A87F0FE0E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2DB9-4DD7-8AB7-BFCC400B6582}"/>
                </c:ext>
              </c:extLst>
            </c:dLbl>
            <c:dLbl>
              <c:idx val="2"/>
              <c:layout>
                <c:manualLayout>
                  <c:x val="8.1915281423154598E-3"/>
                  <c:y val="-4.679452000318142E-2"/>
                </c:manualLayout>
              </c:layout>
              <c:tx>
                <c:rich>
                  <a:bodyPr/>
                  <a:lstStyle/>
                  <a:p>
                    <a:fld id="{D31769EE-4715-4B7D-BE4F-3A71922B54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E-2DB9-4DD7-8AB7-BFCC400B6582}"/>
                </c:ext>
              </c:extLst>
            </c:dLbl>
            <c:dLbl>
              <c:idx val="3"/>
              <c:layout>
                <c:manualLayout>
                  <c:x val="1.1397546660833978E-2"/>
                  <c:y val="-8.8497375328084077E-2"/>
                </c:manualLayout>
              </c:layout>
              <c:tx>
                <c:rich>
                  <a:bodyPr/>
                  <a:lstStyle/>
                  <a:p>
                    <a:fld id="{FB9C75C5-0B2C-4E7E-A0DB-A000164900E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D-2DB9-4DD7-8AB7-BFCC400B6582}"/>
                </c:ext>
              </c:extLst>
            </c:dLbl>
            <c:dLbl>
              <c:idx val="4"/>
              <c:layout>
                <c:manualLayout>
                  <c:x val="1.3090277777777777E-2"/>
                  <c:y val="-7.0820607651316314E-2"/>
                </c:manualLayout>
              </c:layout>
              <c:tx>
                <c:rich>
                  <a:bodyPr/>
                  <a:lstStyle/>
                  <a:p>
                    <a:fld id="{5E294477-A712-4384-AA76-DE918D9F075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F-2DB9-4DD7-8AB7-BFCC400B6582}"/>
                </c:ext>
              </c:extLst>
            </c:dLbl>
            <c:dLbl>
              <c:idx val="5"/>
              <c:layout>
                <c:manualLayout>
                  <c:x val="-1.6975112544026657E-16"/>
                  <c:y val="-7.0820607651316314E-2"/>
                </c:manualLayout>
              </c:layout>
              <c:tx>
                <c:rich>
                  <a:bodyPr/>
                  <a:lstStyle/>
                  <a:p>
                    <a:fld id="{4C4E1131-1FE9-4565-80D4-802FAA5E06C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2DB9-4DD7-8AB7-BFCC400B6582}"/>
                </c:ext>
              </c:extLst>
            </c:dLbl>
            <c:dLbl>
              <c:idx val="6"/>
              <c:layout>
                <c:manualLayout>
                  <c:x val="-6.2973899095946338E-4"/>
                  <c:y val="-0.12945697128768005"/>
                </c:manualLayout>
              </c:layout>
              <c:tx>
                <c:rich>
                  <a:bodyPr/>
                  <a:lstStyle/>
                  <a:p>
                    <a:fld id="{33324254-F5F8-47D0-AEA8-3180B0716B3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2DB9-4DD7-8AB7-BFCC400B6582}"/>
                </c:ext>
              </c:extLst>
            </c:dLbl>
            <c:dLbl>
              <c:idx val="7"/>
              <c:layout>
                <c:manualLayout>
                  <c:x val="1.0008703339165937E-2"/>
                  <c:y val="-6.71464646464646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60D2F8-DC8E-4A24-9FDD-0C78A0CA6C72}" type="CELLRANGE">
                      <a:rPr lang="en-US"/>
                      <a:pPr>
                        <a:defRPr sz="1200">
                          <a:solidFill>
                            <a:srgbClr val="0000FF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00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84988334791479"/>
                      <c:h val="4.843434343434343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2DB9-4DD7-8AB7-BFCC400B6582}"/>
                </c:ext>
              </c:extLst>
            </c:dLbl>
            <c:dLbl>
              <c:idx val="8"/>
              <c:layout>
                <c:manualLayout>
                  <c:x val="1.8961158501020706E-2"/>
                  <c:y val="-5.06185874492961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2FB28D8-D61E-4FF3-BCAD-EC6F9FDF0AE6}" type="CELLRANGE">
                      <a:rPr lang="en-US"/>
                      <a:pPr>
                        <a:defRPr sz="1200">
                          <a:solidFill>
                            <a:srgbClr val="0000FF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00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2DB9-4DD7-8AB7-BFCC400B6582}"/>
                </c:ext>
              </c:extLst>
            </c:dLbl>
            <c:dLbl>
              <c:idx val="9"/>
              <c:layout>
                <c:manualLayout>
                  <c:x val="2.7473935549722866E-2"/>
                  <c:y val="-6.06818181818181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C5F4D7-54BF-47FD-9000-262FB64E5219}" type="CELLRANGE">
                      <a:rPr lang="en-US"/>
                      <a:pPr>
                        <a:defRPr sz="1200">
                          <a:solidFill>
                            <a:srgbClr val="0000FF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00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2DB9-4DD7-8AB7-BFCC400B658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DB9-4DD7-8AB7-BFCC400B6582}"/>
                </c:ext>
              </c:extLst>
            </c:dLbl>
            <c:dLbl>
              <c:idx val="11"/>
              <c:layout>
                <c:manualLayout>
                  <c:x val="2.3350466608340623E-3"/>
                  <c:y val="-2.7335759166467827E-2"/>
                </c:manualLayout>
              </c:layout>
              <c:tx>
                <c:rich>
                  <a:bodyPr/>
                  <a:lstStyle/>
                  <a:p>
                    <a:fld id="{7B3D71AA-6677-44F9-BBEB-EBD36499ED0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2DB9-4DD7-8AB7-BFCC400B658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DB9-4DD7-8AB7-BFCC400B658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DB9-4DD7-8AB7-BFCC400B658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DB9-4DD7-8AB7-BFCC400B658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DB9-4DD7-8AB7-BFCC400B658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DB9-4DD7-8AB7-BFCC400B658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DB9-4DD7-8AB7-BFCC400B6582}"/>
                </c:ext>
              </c:extLst>
            </c:dLbl>
            <c:dLbl>
              <c:idx val="18"/>
              <c:layout>
                <c:manualLayout>
                  <c:x val="-1.8721748323126276E-3"/>
                  <c:y val="4.28157559850473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3B105D4-9C9D-49D7-8421-1868C936B5FD}" type="CELLRANGE">
                      <a:rPr lang="en-US"/>
                      <a:pPr>
                        <a:defRPr sz="1200">
                          <a:solidFill>
                            <a:srgbClr val="0000FF"/>
                          </a:solidFill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00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2DB9-4DD7-8AB7-BFCC400B6582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DB9-4DD7-8AB7-BFCC400B6582}"/>
                </c:ext>
              </c:extLst>
            </c:dLbl>
            <c:dLbl>
              <c:idx val="20"/>
              <c:layout>
                <c:manualLayout>
                  <c:x val="4.8784266550013734E-3"/>
                  <c:y val="-5.3699395530104235E-2"/>
                </c:manualLayout>
              </c:layout>
              <c:tx>
                <c:rich>
                  <a:bodyPr/>
                  <a:lstStyle/>
                  <a:p>
                    <a:fld id="{485DE006-5FBF-498E-818B-5EA3C53DAC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2DB9-4DD7-8AB7-BFCC400B6582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DB9-4DD7-8AB7-BFCC400B6582}"/>
                </c:ext>
              </c:extLst>
            </c:dLbl>
            <c:dLbl>
              <c:idx val="22"/>
              <c:layout>
                <c:manualLayout>
                  <c:x val="1.0205417031204348E-2"/>
                  <c:y val="-5.819434502505369E-2"/>
                </c:manualLayout>
              </c:layout>
              <c:tx>
                <c:rich>
                  <a:bodyPr/>
                  <a:lstStyle/>
                  <a:p>
                    <a:fld id="{D6084433-73C5-4BFA-BFCC-3C384C1EA56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2DB9-4DD7-8AB7-BFCC400B658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DB9-4DD7-8AB7-BFCC400B658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DB9-4DD7-8AB7-BFCC400B658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DB9-4DD7-8AB7-BFCC400B6582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DB9-4DD7-8AB7-BFCC400B658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DB9-4DD7-8AB7-BFCC400B658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DB9-4DD7-8AB7-BFCC400B658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DB9-4DD7-8AB7-BFCC400B658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DB9-4DD7-8AB7-BFCC400B6582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DB9-4DD7-8AB7-BFCC400B658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DB9-4DD7-8AB7-BFCC400B6582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B9-4DD7-8AB7-BFCC400B6582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DB9-4DD7-8AB7-BFCC400B6582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DB9-4DD7-8AB7-BFCC400B6582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B9-4DD7-8AB7-BFCC400B6582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B9-4DD7-8AB7-BFCC400B6582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B9-4DD7-8AB7-BFCC400B6582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B9-4DD7-8AB7-BFCC400B6582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B9-4DD7-8AB7-BFCC400B6582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B9-4DD7-8AB7-BFCC400B6582}"/>
                </c:ext>
              </c:extLst>
            </c:dLbl>
            <c:dLbl>
              <c:idx val="42"/>
              <c:layout>
                <c:manualLayout>
                  <c:x val="-0.20338837853601632"/>
                  <c:y val="-1.0214547045255706E-2"/>
                </c:manualLayout>
              </c:layout>
              <c:tx>
                <c:rich>
                  <a:bodyPr/>
                  <a:lstStyle/>
                  <a:p>
                    <a:fld id="{90BC2998-4136-4754-8D1A-FF77F97B02B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2DB9-4DD7-8AB7-BFCC400B6582}"/>
                </c:ext>
              </c:extLst>
            </c:dLbl>
            <c:dLbl>
              <c:idx val="43"/>
              <c:layout>
                <c:manualLayout>
                  <c:x val="-0.19065689705453484"/>
                  <c:y val="-5.3143839974548732E-2"/>
                </c:manualLayout>
              </c:layout>
              <c:tx>
                <c:rich>
                  <a:bodyPr/>
                  <a:lstStyle/>
                  <a:p>
                    <a:fld id="{C51669C6-979F-4D14-BE6E-86CCDECC2DB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DB9-4DD7-8AB7-BFCC400B6582}"/>
                </c:ext>
              </c:extLst>
            </c:dLbl>
            <c:dLbl>
              <c:idx val="44"/>
              <c:layout>
                <c:manualLayout>
                  <c:x val="-0.14951680519101784"/>
                  <c:y val="-4.5568082398791059E-2"/>
                </c:manualLayout>
              </c:layout>
              <c:tx>
                <c:rich>
                  <a:bodyPr/>
                  <a:lstStyle/>
                  <a:p>
                    <a:fld id="{A682FD97-24BC-45C3-AB18-7410BE88E8B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DB9-4DD7-8AB7-BFCC400B6582}"/>
                </c:ext>
              </c:extLst>
            </c:dLbl>
            <c:dLbl>
              <c:idx val="45"/>
              <c:layout>
                <c:manualLayout>
                  <c:x val="-1.4612496354622763E-3"/>
                  <c:y val="-8.8459595959596002E-2"/>
                </c:manualLayout>
              </c:layout>
              <c:tx>
                <c:rich>
                  <a:bodyPr/>
                  <a:lstStyle/>
                  <a:p>
                    <a:fld id="{6F547F43-CB8B-4EEA-A5E1-C25E6D497E0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2DB9-4DD7-8AB7-BFCC400B6582}"/>
                </c:ext>
              </c:extLst>
            </c:dLbl>
            <c:dLbl>
              <c:idx val="46"/>
              <c:layout>
                <c:manualLayout>
                  <c:x val="-0.19714703630796152"/>
                  <c:y val="-5.3699395530104284E-2"/>
                </c:manualLayout>
              </c:layout>
              <c:tx>
                <c:rich>
                  <a:bodyPr/>
                  <a:lstStyle/>
                  <a:p>
                    <a:fld id="{AD09E0AD-5466-41C3-8266-ABD6C6452FB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DB9-4DD7-8AB7-BFCC400B6582}"/>
                </c:ext>
              </c:extLst>
            </c:dLbl>
            <c:dLbl>
              <c:idx val="47"/>
              <c:layout>
                <c:manualLayout>
                  <c:x val="-0.18054981408573928"/>
                  <c:y val="-0.12071959755030622"/>
                </c:manualLayout>
              </c:layout>
              <c:tx>
                <c:rich>
                  <a:bodyPr/>
                  <a:lstStyle/>
                  <a:p>
                    <a:fld id="{E3156817-7147-474B-8C30-1B0327515F9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2DB9-4DD7-8AB7-BFCC400B6582}"/>
                </c:ext>
              </c:extLst>
            </c:dLbl>
            <c:dLbl>
              <c:idx val="48"/>
              <c:layout>
                <c:manualLayout>
                  <c:x val="-0.18633685112277631"/>
                  <c:y val="-4.2436769267478018E-2"/>
                </c:manualLayout>
              </c:layout>
              <c:tx>
                <c:rich>
                  <a:bodyPr/>
                  <a:lstStyle/>
                  <a:p>
                    <a:fld id="{B660BAEA-446B-471E-BDFA-58DBBF60C1F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2DB9-4DD7-8AB7-BFCC400B6582}"/>
                </c:ext>
              </c:extLst>
            </c:dLbl>
            <c:dLbl>
              <c:idx val="49"/>
              <c:layout>
                <c:manualLayout>
                  <c:x val="-0.21065106445027704"/>
                  <c:y val="-5.2537779368488031E-2"/>
                </c:manualLayout>
              </c:layout>
              <c:tx>
                <c:rich>
                  <a:bodyPr/>
                  <a:lstStyle/>
                  <a:p>
                    <a:fld id="{519528C9-D4F1-4D84-BD7B-F637CD54521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2DB9-4DD7-8AB7-BFCC400B6582}"/>
                </c:ext>
              </c:extLst>
            </c:dLbl>
            <c:dLbl>
              <c:idx val="10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010-451E-8C20-AC2CBD20A4C5}"/>
                </c:ext>
              </c:extLst>
            </c:dLbl>
            <c:dLbl>
              <c:idx val="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010-451E-8C20-AC2CBD20A4C5}"/>
                </c:ext>
              </c:extLst>
            </c:dLbl>
            <c:dLbl>
              <c:idx val="1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010-451E-8C20-AC2CBD20A4C5}"/>
                </c:ext>
              </c:extLst>
            </c:dLbl>
            <c:dLbl>
              <c:idx val="1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010-451E-8C20-AC2CBD20A4C5}"/>
                </c:ext>
              </c:extLst>
            </c:dLbl>
            <c:dLbl>
              <c:idx val="1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010-451E-8C20-AC2CBD20A4C5}"/>
                </c:ext>
              </c:extLst>
            </c:dLbl>
            <c:dLbl>
              <c:idx val="1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010-451E-8C20-AC2CBD20A4C5}"/>
                </c:ext>
              </c:extLst>
            </c:dLbl>
            <c:dLbl>
              <c:idx val="1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010-451E-8C20-AC2CBD20A4C5}"/>
                </c:ext>
              </c:extLst>
            </c:dLbl>
            <c:dLbl>
              <c:idx val="1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010-451E-8C20-AC2CBD20A4C5}"/>
                </c:ext>
              </c:extLst>
            </c:dLbl>
            <c:dLbl>
              <c:idx val="1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010-451E-8C20-AC2CBD20A4C5}"/>
                </c:ext>
              </c:extLst>
            </c:dLbl>
            <c:dLbl>
              <c:idx val="1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010-451E-8C20-AC2CBD20A4C5}"/>
                </c:ext>
              </c:extLst>
            </c:dLbl>
            <c:dLbl>
              <c:idx val="17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10-451E-8C20-AC2CBD20A4C5}"/>
                </c:ext>
              </c:extLst>
            </c:dLbl>
            <c:dLbl>
              <c:idx val="18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010-451E-8C20-AC2CBD20A4C5}"/>
                </c:ext>
              </c:extLst>
            </c:dLbl>
            <c:dLbl>
              <c:idx val="19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10-451E-8C20-AC2CBD20A4C5}"/>
                </c:ext>
              </c:extLst>
            </c:dLbl>
            <c:dLbl>
              <c:idx val="19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010-451E-8C20-AC2CBD20A4C5}"/>
                </c:ext>
              </c:extLst>
            </c:dLbl>
            <c:dLbl>
              <c:idx val="19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10-451E-8C20-AC2CBD20A4C5}"/>
                </c:ext>
              </c:extLst>
            </c:dLbl>
            <c:dLbl>
              <c:idx val="19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10-451E-8C20-AC2CBD20A4C5}"/>
                </c:ext>
              </c:extLst>
            </c:dLbl>
            <c:dLbl>
              <c:idx val="1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10-451E-8C20-AC2CBD20A4C5}"/>
                </c:ext>
              </c:extLst>
            </c:dLbl>
            <c:dLbl>
              <c:idx val="19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10-451E-8C20-AC2CBD20A4C5}"/>
                </c:ext>
              </c:extLst>
            </c:dLbl>
            <c:dLbl>
              <c:idx val="19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10-451E-8C20-AC2CBD20A4C5}"/>
                </c:ext>
              </c:extLst>
            </c:dLbl>
            <c:dLbl>
              <c:idx val="19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10-451E-8C20-AC2CBD20A4C5}"/>
                </c:ext>
              </c:extLst>
            </c:dLbl>
            <c:dLbl>
              <c:idx val="19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10-451E-8C20-AC2CBD20A4C5}"/>
                </c:ext>
              </c:extLst>
            </c:dLbl>
            <c:dLbl>
              <c:idx val="19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10-451E-8C20-AC2CBD20A4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Sheet1!$A$2:$A$51</c:f>
              <c:numCache>
                <c:formatCode>"$"#,##0</c:formatCode>
                <c:ptCount val="50"/>
                <c:pt idx="0">
                  <c:v>7183553.7979999995</c:v>
                </c:pt>
                <c:pt idx="1">
                  <c:v>1780790.6510000001</c:v>
                </c:pt>
                <c:pt idx="2">
                  <c:v>1114026.2089999998</c:v>
                </c:pt>
                <c:pt idx="3">
                  <c:v>950749.30599999998</c:v>
                </c:pt>
                <c:pt idx="4">
                  <c:v>929307.57099999988</c:v>
                </c:pt>
                <c:pt idx="5">
                  <c:v>779093.946</c:v>
                </c:pt>
                <c:pt idx="6">
                  <c:v>750025.70600000001</c:v>
                </c:pt>
                <c:pt idx="7">
                  <c:v>555876.36300000001</c:v>
                </c:pt>
                <c:pt idx="8">
                  <c:v>459614.29600000003</c:v>
                </c:pt>
                <c:pt idx="9">
                  <c:v>394606.64900000003</c:v>
                </c:pt>
                <c:pt idx="10">
                  <c:v>374520.13900000002</c:v>
                </c:pt>
                <c:pt idx="11">
                  <c:v>350848.07799999998</c:v>
                </c:pt>
                <c:pt idx="12">
                  <c:v>301740.76600000006</c:v>
                </c:pt>
                <c:pt idx="13">
                  <c:v>285418.89799999999</c:v>
                </c:pt>
                <c:pt idx="14">
                  <c:v>255685.859</c:v>
                </c:pt>
                <c:pt idx="15">
                  <c:v>214066.60500000001</c:v>
                </c:pt>
                <c:pt idx="16">
                  <c:v>150692.15400000001</c:v>
                </c:pt>
                <c:pt idx="17">
                  <c:v>148487.17000000004</c:v>
                </c:pt>
                <c:pt idx="18">
                  <c:v>119130.32300000003</c:v>
                </c:pt>
                <c:pt idx="19">
                  <c:v>95116.861000000004</c:v>
                </c:pt>
                <c:pt idx="20">
                  <c:v>93660.564999999973</c:v>
                </c:pt>
                <c:pt idx="21">
                  <c:v>88091.803000000014</c:v>
                </c:pt>
                <c:pt idx="22">
                  <c:v>86001.315999999948</c:v>
                </c:pt>
                <c:pt idx="23">
                  <c:v>57486.238999999987</c:v>
                </c:pt>
                <c:pt idx="24">
                  <c:v>53879.381999999998</c:v>
                </c:pt>
                <c:pt idx="25">
                  <c:v>-36741.657000000007</c:v>
                </c:pt>
                <c:pt idx="26">
                  <c:v>-38942.988000000005</c:v>
                </c:pt>
                <c:pt idx="27">
                  <c:v>-40404.36</c:v>
                </c:pt>
                <c:pt idx="28">
                  <c:v>-45248.240000000005</c:v>
                </c:pt>
                <c:pt idx="29">
                  <c:v>-64040.705000000002</c:v>
                </c:pt>
                <c:pt idx="30">
                  <c:v>-68521.430999999982</c:v>
                </c:pt>
                <c:pt idx="31">
                  <c:v>-70875.893000000011</c:v>
                </c:pt>
                <c:pt idx="32">
                  <c:v>-85837.952000000005</c:v>
                </c:pt>
                <c:pt idx="33">
                  <c:v>-88292.872999999992</c:v>
                </c:pt>
                <c:pt idx="34">
                  <c:v>-95177.331999999995</c:v>
                </c:pt>
                <c:pt idx="35">
                  <c:v>-97575.616999999984</c:v>
                </c:pt>
                <c:pt idx="36">
                  <c:v>-105129.03599999998</c:v>
                </c:pt>
                <c:pt idx="37">
                  <c:v>-120045.20199999999</c:v>
                </c:pt>
                <c:pt idx="38">
                  <c:v>-121097.962</c:v>
                </c:pt>
                <c:pt idx="39">
                  <c:v>-125688.36399999997</c:v>
                </c:pt>
                <c:pt idx="40">
                  <c:v>-136098.82499999995</c:v>
                </c:pt>
                <c:pt idx="41">
                  <c:v>-144859.76799999992</c:v>
                </c:pt>
                <c:pt idx="42">
                  <c:v>-192673.70399999994</c:v>
                </c:pt>
                <c:pt idx="43">
                  <c:v>-199924.61899999998</c:v>
                </c:pt>
                <c:pt idx="44">
                  <c:v>-250954.08999999985</c:v>
                </c:pt>
                <c:pt idx="45">
                  <c:v>-720034.38199999998</c:v>
                </c:pt>
                <c:pt idx="46">
                  <c:v>-1247459.4489999998</c:v>
                </c:pt>
                <c:pt idx="47">
                  <c:v>-1847027.5789999992</c:v>
                </c:pt>
                <c:pt idx="48">
                  <c:v>-2342587.8470000005</c:v>
                </c:pt>
                <c:pt idx="49">
                  <c:v>-3504448.9269999997</c:v>
                </c:pt>
              </c:numCache>
            </c:numRef>
          </c:xVal>
          <c:yVal>
            <c:numRef>
              <c:f>Sheet1!$B$2:$B$51</c:f>
              <c:numCache>
                <c:formatCode>#,##0.0</c:formatCode>
                <c:ptCount val="50"/>
                <c:pt idx="0">
                  <c:v>8.4803286691390625</c:v>
                </c:pt>
                <c:pt idx="1">
                  <c:v>1.876226131926988</c:v>
                </c:pt>
                <c:pt idx="2">
                  <c:v>4.704465800905969</c:v>
                </c:pt>
                <c:pt idx="3">
                  <c:v>6.3653807293960085</c:v>
                </c:pt>
                <c:pt idx="4">
                  <c:v>3.119588314452745</c:v>
                </c:pt>
                <c:pt idx="5">
                  <c:v>0.46844307372045418</c:v>
                </c:pt>
                <c:pt idx="6">
                  <c:v>0.45096531540497137</c:v>
                </c:pt>
                <c:pt idx="7">
                  <c:v>1.11790288405063</c:v>
                </c:pt>
                <c:pt idx="8">
                  <c:v>1.5067371118997819</c:v>
                </c:pt>
                <c:pt idx="9">
                  <c:v>1.8306146641093077</c:v>
                </c:pt>
                <c:pt idx="10">
                  <c:v>0.40908354985403672</c:v>
                </c:pt>
                <c:pt idx="11">
                  <c:v>0.6510541934626678</c:v>
                </c:pt>
                <c:pt idx="12">
                  <c:v>0.52330212280169985</c:v>
                </c:pt>
                <c:pt idx="13">
                  <c:v>0.17161281584008717</c:v>
                </c:pt>
                <c:pt idx="14">
                  <c:v>0.15419064881945305</c:v>
                </c:pt>
                <c:pt idx="15">
                  <c:v>0.74918457160506891</c:v>
                </c:pt>
                <c:pt idx="16">
                  <c:v>9.9275651892336544E-2</c:v>
                </c:pt>
                <c:pt idx="17">
                  <c:v>0.46126924190369445</c:v>
                </c:pt>
                <c:pt idx="18">
                  <c:v>1.4054384622615996</c:v>
                </c:pt>
                <c:pt idx="19">
                  <c:v>0.43355134845657783</c:v>
                </c:pt>
                <c:pt idx="20">
                  <c:v>2.3381360845932364</c:v>
                </c:pt>
                <c:pt idx="21">
                  <c:v>0.13353087465774569</c:v>
                </c:pt>
                <c:pt idx="22">
                  <c:v>1.8498490284558495</c:v>
                </c:pt>
                <c:pt idx="23">
                  <c:v>0.55019211379462274</c:v>
                </c:pt>
                <c:pt idx="24">
                  <c:v>3.433414740850841E-2</c:v>
                </c:pt>
                <c:pt idx="25">
                  <c:v>4.2804882159676795E-2</c:v>
                </c:pt>
                <c:pt idx="26">
                  <c:v>0.12604897554274044</c:v>
                </c:pt>
                <c:pt idx="27">
                  <c:v>3.7847137603295368E-2</c:v>
                </c:pt>
                <c:pt idx="28">
                  <c:v>9.7136295253675703E-2</c:v>
                </c:pt>
                <c:pt idx="29">
                  <c:v>6.4039789955405935E-2</c:v>
                </c:pt>
                <c:pt idx="30">
                  <c:v>1.7320482637505311E-2</c:v>
                </c:pt>
                <c:pt idx="31">
                  <c:v>0.29707260915752404</c:v>
                </c:pt>
                <c:pt idx="32">
                  <c:v>1.4154011333562359E-3</c:v>
                </c:pt>
                <c:pt idx="33">
                  <c:v>1.2057794362236703E-2</c:v>
                </c:pt>
                <c:pt idx="34">
                  <c:v>0.55152532600916526</c:v>
                </c:pt>
                <c:pt idx="35">
                  <c:v>0.17993785049553168</c:v>
                </c:pt>
                <c:pt idx="36">
                  <c:v>4.993460145993827E-2</c:v>
                </c:pt>
                <c:pt idx="37">
                  <c:v>0.42193967578376368</c:v>
                </c:pt>
                <c:pt idx="38">
                  <c:v>3.6653042217798196E-3</c:v>
                </c:pt>
                <c:pt idx="39">
                  <c:v>0.73182191012406195</c:v>
                </c:pt>
                <c:pt idx="40">
                  <c:v>0.64379860804402533</c:v>
                </c:pt>
                <c:pt idx="41">
                  <c:v>0.23942707535793342</c:v>
                </c:pt>
                <c:pt idx="42">
                  <c:v>0.21629371615481835</c:v>
                </c:pt>
                <c:pt idx="43">
                  <c:v>1.0130894915258746</c:v>
                </c:pt>
                <c:pt idx="44">
                  <c:v>0.55692411335702119</c:v>
                </c:pt>
                <c:pt idx="45">
                  <c:v>1.8406840822508252</c:v>
                </c:pt>
                <c:pt idx="46">
                  <c:v>0.13759299912273606</c:v>
                </c:pt>
                <c:pt idx="47">
                  <c:v>8.0117560399291037</c:v>
                </c:pt>
                <c:pt idx="48">
                  <c:v>8.2188543154468903</c:v>
                </c:pt>
                <c:pt idx="49">
                  <c:v>20.22554204371033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Sheet1!$D$2:$D$204</c15:f>
                <c15:dlblRangeCache>
                  <c:ptCount val="203"/>
                  <c:pt idx="0">
                    <c:v>CAN 6PK 12OZ_8%</c:v>
                  </c:pt>
                  <c:pt idx="1">
                    <c:v>CAN 6PK 12OZ_9%</c:v>
                  </c:pt>
                  <c:pt idx="2">
                    <c:v>CAN 12PK 12OZ_5%</c:v>
                  </c:pt>
                  <c:pt idx="3">
                    <c:v>BOTTLE 12PK 12OZ_5%</c:v>
                  </c:pt>
                  <c:pt idx="4">
                    <c:v>CAN 1PK 19.2OZ_6%</c:v>
                  </c:pt>
                  <c:pt idx="5">
                    <c:v>CAN 12PK 12OZ_8%</c:v>
                  </c:pt>
                  <c:pt idx="6">
                    <c:v>BOTTLE 6PK 12OZ_8%</c:v>
                  </c:pt>
                  <c:pt idx="7">
                    <c:v>BOTTLE 6PK 12OZ_ASSORTED</c:v>
                  </c:pt>
                  <c:pt idx="8">
                    <c:v>CAN 9PK 12OZ_ASSORTED</c:v>
                  </c:pt>
                  <c:pt idx="9">
                    <c:v>CAN 12PK 12OZ_ASSORTED</c:v>
                  </c:pt>
                  <c:pt idx="10">
                    <c:v>BOTTLE 1PK 16.9OZ_ASSORTED</c:v>
                  </c:pt>
                  <c:pt idx="11">
                    <c:v>CAN 1PK 24/25OZ_5%</c:v>
                  </c:pt>
                  <c:pt idx="12">
                    <c:v>CAN 12PK 12OZ_6%</c:v>
                  </c:pt>
                  <c:pt idx="13">
                    <c:v>CAN 6PK 12OZ_10%</c:v>
                  </c:pt>
                  <c:pt idx="14">
                    <c:v>BOTTLE 1PK 33.8OZ_5%</c:v>
                  </c:pt>
                  <c:pt idx="15">
                    <c:v>BOTTLE 15PK 12OZ_4%</c:v>
                  </c:pt>
                  <c:pt idx="16">
                    <c:v>CAN 4PK 12OZ_8%</c:v>
                  </c:pt>
                  <c:pt idx="17">
                    <c:v>CAN 6PK 12OZ_4%</c:v>
                  </c:pt>
                  <c:pt idx="18">
                    <c:v>CAN 6PK 12OZ_ASSORTED</c:v>
                  </c:pt>
                  <c:pt idx="19">
                    <c:v>CAN 9PK 12OZ_5%</c:v>
                  </c:pt>
                  <c:pt idx="20">
                    <c:v>CAN 1PK 16OZ_5%</c:v>
                  </c:pt>
                  <c:pt idx="21">
                    <c:v>CAN 1PK 19.2OZ_ASSORTED</c:v>
                  </c:pt>
                  <c:pt idx="22">
                    <c:v>CAN 4PK 16OZ_5%</c:v>
                  </c:pt>
                  <c:pt idx="23">
                    <c:v>CAN 1PK 16OZ_6%</c:v>
                  </c:pt>
                  <c:pt idx="24">
                    <c:v>CAN 9PK 12OZ_6%</c:v>
                  </c:pt>
                  <c:pt idx="25">
                    <c:v>BOTTLE 1PK 16.9OZ_8%</c:v>
                  </c:pt>
                  <c:pt idx="26">
                    <c:v>CAN 4PK 16.9OZ_4%</c:v>
                  </c:pt>
                  <c:pt idx="27">
                    <c:v>CAN 8PK 12OZ_ASSORTED</c:v>
                  </c:pt>
                  <c:pt idx="28">
                    <c:v>BOTTLE 1PK 25.4OZ_5%</c:v>
                  </c:pt>
                  <c:pt idx="29">
                    <c:v>CAN 4PK 12OZ_4%</c:v>
                  </c:pt>
                  <c:pt idx="30">
                    <c:v>CAN 6PK 12OZ_NOT STATED</c:v>
                  </c:pt>
                  <c:pt idx="31">
                    <c:v>CAN 4PK 11.2OZ_4%</c:v>
                  </c:pt>
                  <c:pt idx="32">
                    <c:v>CAN 8PK 11.2OZ_4%</c:v>
                  </c:pt>
                  <c:pt idx="33">
                    <c:v>CAN 8PK 16OZ_ASSORTED</c:v>
                  </c:pt>
                  <c:pt idx="34">
                    <c:v>BOTTLE 1PK 16.9OZ_10%</c:v>
                  </c:pt>
                  <c:pt idx="35">
                    <c:v>CAN 4PK 16OZ_ASSORTED</c:v>
                  </c:pt>
                  <c:pt idx="36">
                    <c:v>BOTTLE 1PK 16.9OZ_5%</c:v>
                  </c:pt>
                  <c:pt idx="37">
                    <c:v>BOTTLE 12PK 12OZ_NOT STATED</c:v>
                  </c:pt>
                  <c:pt idx="38">
                    <c:v>CAN 12PK 8OZ_ASSORTED</c:v>
                  </c:pt>
                  <c:pt idx="39">
                    <c:v>CAN 1PK 19.2OZ_5%</c:v>
                  </c:pt>
                  <c:pt idx="40">
                    <c:v>BOTTLE 1PK 12OZ_5%</c:v>
                  </c:pt>
                  <c:pt idx="41">
                    <c:v>BOTTLE 1PK 22OZ_6%</c:v>
                  </c:pt>
                  <c:pt idx="42">
                    <c:v>BOTTLE 1PK 16.9OZ_6%</c:v>
                  </c:pt>
                  <c:pt idx="43">
                    <c:v>BOTTLE 6PK 11.2OZ_5%</c:v>
                  </c:pt>
                  <c:pt idx="44">
                    <c:v>CAN 1PK 12OZ_5%</c:v>
                  </c:pt>
                  <c:pt idx="45">
                    <c:v>BOTTLE 12PK 12OZ_ASSORTED</c:v>
                  </c:pt>
                  <c:pt idx="46">
                    <c:v>BOTTLE 6PK 12OZ_6%</c:v>
                  </c:pt>
                  <c:pt idx="47">
                    <c:v>CAN 6PK 12OZ_6%</c:v>
                  </c:pt>
                  <c:pt idx="48">
                    <c:v>CAN 6PK 12OZ_5%</c:v>
                  </c:pt>
                  <c:pt idx="49">
                    <c:v>BOTTLE 6PK 12OZ_5%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B010-451E-8C20-AC2CBD20A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1186096"/>
        <c:axId val="1101184176"/>
      </c:scatterChart>
      <c:valAx>
        <c:axId val="1101186096"/>
        <c:scaling>
          <c:orientation val="minMax"/>
          <c:max val="1000000"/>
          <c:min val="-1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$ Sales CYA ($000)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\+&quot;$&quot;#,##0;[Red]\-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184176"/>
        <c:crosses val="autoZero"/>
        <c:crossBetween val="midCat"/>
        <c:dispUnits>
          <c:builtInUnit val="thousands"/>
        </c:dispUnits>
      </c:valAx>
      <c:valAx>
        <c:axId val="110118417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$ Share of Cider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186096"/>
        <c:crosses val="autoZero"/>
        <c:crossBetween val="midCat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35789757049598"/>
          <c:y val="6.7879200000000001E-2"/>
          <c:w val="0.61541927451376266"/>
          <c:h val="0.8203000000000000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tint val="4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6F-49DD-8B63-6AB02E1C8D4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tint val="5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6F-49DD-8B63-6AB02E1C8D4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tint val="6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6F-49DD-8B63-6AB02E1C8D4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tint val="8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96F-49DD-8B63-6AB02E1C8D4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tint val="9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3D4-43B6-93D3-71EEB2A04EC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shade val="9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3D4-43B6-93D3-71EEB2A04EC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shade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3D4-43B6-93D3-71EEB2A04EC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shade val="6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3D4-43B6-93D3-71EEB2A04EC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shade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3D4-43B6-93D3-71EEB2A04EC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shade val="4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3D4-43B6-93D3-71EEB2A04EC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shade val="4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8DC-4563-8DE9-55CB98F73C2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Larsseit Bold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NA Beer</c:v>
                </c:pt>
                <c:pt idx="1">
                  <c:v>RTD Spirits</c:v>
                </c:pt>
                <c:pt idx="2">
                  <c:v>Craft Beer</c:v>
                </c:pt>
                <c:pt idx="3">
                  <c:v>FMBs</c:v>
                </c:pt>
                <c:pt idx="4">
                  <c:v>Import Beer</c:v>
                </c:pt>
                <c:pt idx="5">
                  <c:v>Domestic Beer</c:v>
                </c:pt>
                <c:pt idx="6">
                  <c:v>Spirits</c:v>
                </c:pt>
                <c:pt idx="7">
                  <c:v>Wine</c:v>
                </c:pt>
                <c:pt idx="8">
                  <c:v>Hard Seltzer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0.25165562913907286</c:v>
                </c:pt>
                <c:pt idx="1">
                  <c:v>0.49668874172185429</c:v>
                </c:pt>
                <c:pt idx="2">
                  <c:v>0.64238410596026485</c:v>
                </c:pt>
                <c:pt idx="3">
                  <c:v>0.68211920529801329</c:v>
                </c:pt>
                <c:pt idx="4">
                  <c:v>0.71192052980132448</c:v>
                </c:pt>
                <c:pt idx="5">
                  <c:v>0.72185430463576161</c:v>
                </c:pt>
                <c:pt idx="6">
                  <c:v>0.74503311258278149</c:v>
                </c:pt>
                <c:pt idx="7">
                  <c:v>0.84768211920529801</c:v>
                </c:pt>
                <c:pt idx="8">
                  <c:v>0.89735099337748347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19-49DF-B8F8-D7FBF9954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94734552"/>
        <c:axId val="2094734553"/>
      </c:barChart>
      <c:catAx>
        <c:axId val="2094734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Larsseit Bold"/>
                <a:ea typeface="+mn-ea"/>
                <a:cs typeface="+mn-cs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  <c:min val="0"/>
        </c:scaling>
        <c:delete val="0"/>
        <c:axPos val="b"/>
        <c:majorGridlines>
          <c:spPr>
            <a:ln w="12700" cap="flat" cmpd="sng" algn="ctr">
              <a:solidFill>
                <a:srgbClr val="B8B8B8"/>
              </a:solidFill>
              <a:prstDash val="solid"/>
              <a:miter lim="400000"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12700" cap="flat" cmpd="sng" algn="ctr">
            <a:noFill/>
            <a:prstDash val="solid"/>
            <a:miter lim="400000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Larsseit Bold"/>
                <a:ea typeface="+mn-ea"/>
                <a:cs typeface="+mn-cs"/>
              </a:defRPr>
            </a:pPr>
            <a:endParaRPr lang="en-US"/>
          </a:p>
        </c:txPr>
        <c:crossAx val="2094734552"/>
        <c:crosses val="autoZero"/>
        <c:crossBetween val="between"/>
        <c:majorUnit val="0.1"/>
      </c:valAx>
      <c:spPr>
        <a:noFill/>
        <a:ln w="12700" cap="flat">
          <a:solidFill>
            <a:srgbClr val="B8B8B8"/>
          </a:solidFill>
          <a:miter lim="400000"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Female </a:t>
            </a:r>
            <a:r>
              <a:rPr lang="en-US" sz="1200" i="1" dirty="0"/>
              <a:t>[152]</a:t>
            </a:r>
            <a:endParaRPr lang="en-US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835789757049598"/>
          <c:y val="0.11108899581996695"/>
          <c:w val="0.61541927451376266"/>
          <c:h val="0.77709001652571208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tint val="4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48-458D-A139-F845B26BCA2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tint val="5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48-458D-A139-F845B26BCA2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48-458D-A139-F845B26BCA2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48-458D-A139-F845B26BCA2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tint val="8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148-458D-A139-F845B26BCA2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148-458D-A139-F845B26BCA2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shade val="8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148-458D-A139-F845B26BCA2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148-458D-A139-F845B26BCA2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148-458D-A139-F845B26BCA2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shade val="5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148-458D-A139-F845B26BCA2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shade val="4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148-458D-A139-F845B26BCA2A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Larsseit Bold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NA Beer</c:v>
                </c:pt>
                <c:pt idx="1">
                  <c:v>RTD Spirits</c:v>
                </c:pt>
                <c:pt idx="2">
                  <c:v>Craft Beer</c:v>
                </c:pt>
                <c:pt idx="3">
                  <c:v>FMBs</c:v>
                </c:pt>
                <c:pt idx="4">
                  <c:v>Import Beer</c:v>
                </c:pt>
                <c:pt idx="5">
                  <c:v>Domestic Beer</c:v>
                </c:pt>
                <c:pt idx="6">
                  <c:v>Spirits</c:v>
                </c:pt>
                <c:pt idx="7">
                  <c:v>Wine</c:v>
                </c:pt>
                <c:pt idx="8">
                  <c:v>Hard Seltzer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0.13815789473684212</c:v>
                </c:pt>
                <c:pt idx="1">
                  <c:v>0.44078947368421051</c:v>
                </c:pt>
                <c:pt idx="2">
                  <c:v>0.51315789473684215</c:v>
                </c:pt>
                <c:pt idx="3">
                  <c:v>0.65789473684210531</c:v>
                </c:pt>
                <c:pt idx="4">
                  <c:v>0.63157894736842102</c:v>
                </c:pt>
                <c:pt idx="5">
                  <c:v>0.63157894736842102</c:v>
                </c:pt>
                <c:pt idx="6">
                  <c:v>0.71710526315789469</c:v>
                </c:pt>
                <c:pt idx="7">
                  <c:v>0.875</c:v>
                </c:pt>
                <c:pt idx="8">
                  <c:v>0.92763157894736847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148-458D-A139-F845B26BC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94734552"/>
        <c:axId val="2094734553"/>
      </c:barChart>
      <c:catAx>
        <c:axId val="2094734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Larsseit Bold"/>
                <a:ea typeface="+mn-ea"/>
                <a:cs typeface="+mn-cs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  <c:min val="0"/>
        </c:scaling>
        <c:delete val="0"/>
        <c:axPos val="b"/>
        <c:majorGridlines>
          <c:spPr>
            <a:ln w="12700" cap="flat" cmpd="sng" algn="ctr">
              <a:solidFill>
                <a:srgbClr val="B8B8B8"/>
              </a:solidFill>
              <a:prstDash val="solid"/>
              <a:miter lim="400000"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12700" cap="flat" cmpd="sng" algn="ctr">
            <a:noFill/>
            <a:prstDash val="solid"/>
            <a:miter lim="400000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Larsseit Bold"/>
                <a:ea typeface="+mn-ea"/>
                <a:cs typeface="+mn-cs"/>
              </a:defRPr>
            </a:pPr>
            <a:endParaRPr lang="en-US"/>
          </a:p>
        </c:txPr>
        <c:crossAx val="2094734552"/>
        <c:crosses val="autoZero"/>
        <c:crossBetween val="between"/>
        <c:majorUnit val="0.1"/>
      </c:valAx>
      <c:spPr>
        <a:noFill/>
        <a:ln w="12700" cap="flat">
          <a:solidFill>
            <a:srgbClr val="B8B8B8"/>
          </a:solidFill>
          <a:miter lim="400000"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Male </a:t>
            </a:r>
            <a:r>
              <a:rPr lang="en-US" sz="1200" i="1" dirty="0"/>
              <a:t>[150]</a:t>
            </a:r>
            <a:endParaRPr lang="en-US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835789757049598"/>
          <c:y val="0.11108899581996695"/>
          <c:w val="0.61541927451376266"/>
          <c:h val="0.77709001652571208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tint val="4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5D-4B90-8F11-50C87A8B37B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tint val="5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5D-4B90-8F11-50C87A8B37B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5D-4B90-8F11-50C87A8B37B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15D-4B90-8F11-50C87A8B37B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tint val="8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15D-4B90-8F11-50C87A8B37B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15D-4B90-8F11-50C87A8B37B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shade val="8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15D-4B90-8F11-50C87A8B37B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15D-4B90-8F11-50C87A8B37B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15D-4B90-8F11-50C87A8B37B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shade val="5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15D-4B90-8F11-50C87A8B37B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shade val="4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15D-4B90-8F11-50C87A8B37B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Larsseit Bold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NA Beer</c:v>
                </c:pt>
                <c:pt idx="1">
                  <c:v>RTD Spirits</c:v>
                </c:pt>
                <c:pt idx="2">
                  <c:v>Craft Beer</c:v>
                </c:pt>
                <c:pt idx="3">
                  <c:v>FMBs</c:v>
                </c:pt>
                <c:pt idx="4">
                  <c:v>Import Beer</c:v>
                </c:pt>
                <c:pt idx="5">
                  <c:v>Domestic Beer</c:v>
                </c:pt>
                <c:pt idx="6">
                  <c:v>Spirits</c:v>
                </c:pt>
                <c:pt idx="7">
                  <c:v>Wine</c:v>
                </c:pt>
                <c:pt idx="8">
                  <c:v>Hard Seltzer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0.36666666666666664</c:v>
                </c:pt>
                <c:pt idx="1">
                  <c:v>0.55333333333333334</c:v>
                </c:pt>
                <c:pt idx="2">
                  <c:v>0.77333333333333332</c:v>
                </c:pt>
                <c:pt idx="3">
                  <c:v>0.70666666666666667</c:v>
                </c:pt>
                <c:pt idx="4">
                  <c:v>0.79333333333333333</c:v>
                </c:pt>
                <c:pt idx="5">
                  <c:v>0.81333333333333335</c:v>
                </c:pt>
                <c:pt idx="6">
                  <c:v>0.77333333333333332</c:v>
                </c:pt>
                <c:pt idx="7">
                  <c:v>0.82</c:v>
                </c:pt>
                <c:pt idx="8">
                  <c:v>0.8666666666666667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15D-4B90-8F11-50C87A8B3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94734552"/>
        <c:axId val="2094734553"/>
      </c:barChart>
      <c:catAx>
        <c:axId val="2094734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Larsseit Bold"/>
                <a:ea typeface="+mn-ea"/>
                <a:cs typeface="+mn-cs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  <c:min val="0"/>
        </c:scaling>
        <c:delete val="0"/>
        <c:axPos val="b"/>
        <c:majorGridlines>
          <c:spPr>
            <a:ln w="12700" cap="flat" cmpd="sng" algn="ctr">
              <a:solidFill>
                <a:srgbClr val="B8B8B8"/>
              </a:solidFill>
              <a:prstDash val="solid"/>
              <a:miter lim="400000"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12700" cap="flat" cmpd="sng" algn="ctr">
            <a:noFill/>
            <a:prstDash val="solid"/>
            <a:miter lim="400000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Larsseit Bold"/>
                <a:ea typeface="+mn-ea"/>
                <a:cs typeface="+mn-cs"/>
              </a:defRPr>
            </a:pPr>
            <a:endParaRPr lang="en-US"/>
          </a:p>
        </c:txPr>
        <c:crossAx val="2094734552"/>
        <c:crosses val="autoZero"/>
        <c:crossBetween val="between"/>
        <c:majorUnit val="0.1"/>
      </c:valAx>
      <c:spPr>
        <a:noFill/>
        <a:ln w="12700" cap="flat">
          <a:solidFill>
            <a:srgbClr val="B8B8B8"/>
          </a:solidFill>
          <a:miter lim="400000"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Quantifying Cross-Category</a:t>
            </a:r>
            <a:r>
              <a:rPr lang="en-US" sz="1400" b="1" baseline="0" dirty="0"/>
              <a:t> Proclivity</a:t>
            </a:r>
          </a:p>
          <a:p>
            <a:pPr>
              <a:defRPr sz="1600" b="1"/>
            </a:pPr>
            <a:r>
              <a:rPr lang="en-US" sz="1400" b="1" baseline="0" dirty="0"/>
              <a:t>(# of Respondents)</a:t>
            </a:r>
            <a:endParaRPr lang="en-US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707835131719643"/>
          <c:y val="0.12465186001217872"/>
          <c:w val="0.47205113249732672"/>
          <c:h val="0.8432589646980023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Mentions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shade val="4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CA-4E22-9021-A0CB60EA38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shade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CA-4E22-9021-A0CB60EA381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shade val="6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FCA-4E22-9021-A0CB60EA381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shade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FCA-4E22-9021-A0CB60EA381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shade val="9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FCA-4E22-9021-A0CB60EA381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tint val="9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FCA-4E22-9021-A0CB60EA381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tint val="8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FCA-4E22-9021-A0CB60EA381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A1D-4167-B389-86C619B9B47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A1D-4167-B389-86C619B9B47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tint val="5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A1D-4167-B389-86C619B9B479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FCA-4E22-9021-A0CB60EA38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1 Category</c:v>
                </c:pt>
                <c:pt idx="1">
                  <c:v>2 Categories</c:v>
                </c:pt>
                <c:pt idx="2">
                  <c:v>3 Categories</c:v>
                </c:pt>
                <c:pt idx="3">
                  <c:v>4 Categories</c:v>
                </c:pt>
                <c:pt idx="4">
                  <c:v>5 Categories</c:v>
                </c:pt>
                <c:pt idx="5">
                  <c:v>6 Categories</c:v>
                </c:pt>
                <c:pt idx="6">
                  <c:v>7 Categories</c:v>
                </c:pt>
                <c:pt idx="7">
                  <c:v>8 Categories</c:v>
                </c:pt>
                <c:pt idx="8">
                  <c:v>9 Categories</c:v>
                </c:pt>
                <c:pt idx="9">
                  <c:v>10 Categories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5</c:v>
                </c:pt>
                <c:pt idx="2">
                  <c:v>14</c:v>
                </c:pt>
                <c:pt idx="3">
                  <c:v>28</c:v>
                </c:pt>
                <c:pt idx="4">
                  <c:v>40</c:v>
                </c:pt>
                <c:pt idx="5">
                  <c:v>36</c:v>
                </c:pt>
                <c:pt idx="6">
                  <c:v>41</c:v>
                </c:pt>
                <c:pt idx="7">
                  <c:v>47</c:v>
                </c:pt>
                <c:pt idx="8">
                  <c:v>43</c:v>
                </c:pt>
                <c:pt idx="9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FCA-4E22-9021-A0CB60EA3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8293471"/>
        <c:axId val="338291807"/>
      </c:barChart>
      <c:catAx>
        <c:axId val="33829347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291807"/>
        <c:crosses val="autoZero"/>
        <c:auto val="1"/>
        <c:lblAlgn val="ctr"/>
        <c:lblOffset val="100"/>
        <c:noMultiLvlLbl val="0"/>
      </c:catAx>
      <c:valAx>
        <c:axId val="338291807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8293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Over the P12M, Would you say your Cider consumption</a:t>
            </a:r>
            <a:r>
              <a:rPr lang="en-US" sz="1400" b="1" baseline="0" dirty="0"/>
              <a:t> has…</a:t>
            </a:r>
            <a:endParaRPr lang="en-US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 of Respondents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2D-42B7-94F9-FF9A167438F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2D-42B7-94F9-FF9A167438F3}"/>
              </c:ext>
            </c:extLst>
          </c:dPt>
          <c:dPt>
            <c:idx val="2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42D-42B7-94F9-FF9A167438F3}"/>
              </c:ext>
            </c:extLst>
          </c:dPt>
          <c:dLbls>
            <c:dLbl>
              <c:idx val="1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2D-42B7-94F9-FF9A167438F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Increased</c:v>
                </c:pt>
                <c:pt idx="1">
                  <c:v>Decreased</c:v>
                </c:pt>
                <c:pt idx="2">
                  <c:v>Stayed the Same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113</c:v>
                </c:pt>
                <c:pt idx="1">
                  <c:v>58</c:v>
                </c:pt>
                <c:pt idx="2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2D-42B7-94F9-FF9A16743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u="sng" dirty="0"/>
              <a:t>Total Survey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Respondents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E0A-4BC7-B72C-FE45F25BB518}"/>
              </c:ext>
            </c:extLst>
          </c:dPt>
          <c:dPt>
            <c:idx val="1"/>
            <c:bubble3D val="0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0A-4BC7-B72C-FE45F25BB51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592</c:v>
                </c:pt>
                <c:pt idx="1">
                  <c:v>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0A-4BC7-B72C-FE45F25BB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Total Cider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946281714785652E-2"/>
          <c:y val="0.12627777777777774"/>
          <c:w val="0.94116640419947506"/>
          <c:h val="0.65460804899387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Brand Count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pattFill prst="pct30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BD0-4C09-B446-B5DCAB5F05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Cal Yr 2020</c:v>
                </c:pt>
                <c:pt idx="1">
                  <c:v>Cal Yr 2021</c:v>
                </c:pt>
                <c:pt idx="2">
                  <c:v>Cal Yr 2022</c:v>
                </c:pt>
                <c:pt idx="4">
                  <c:v>CYTD 2022</c:v>
                </c:pt>
                <c:pt idx="5">
                  <c:v>CYTD 2023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1695</c:v>
                </c:pt>
                <c:pt idx="1">
                  <c:v>1738</c:v>
                </c:pt>
                <c:pt idx="2">
                  <c:v>1721</c:v>
                </c:pt>
                <c:pt idx="4">
                  <c:v>1571</c:v>
                </c:pt>
                <c:pt idx="5">
                  <c:v>1538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5-4AAB-9271-D6116ECED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07128191"/>
        <c:axId val="1707126943"/>
      </c:barChart>
      <c:catAx>
        <c:axId val="1707128191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7126943"/>
        <c:crosses val="autoZero"/>
        <c:auto val="1"/>
        <c:lblAlgn val="ctr"/>
        <c:lblOffset val="100"/>
        <c:noMultiLvlLbl val="0"/>
      </c:catAx>
      <c:valAx>
        <c:axId val="1707126943"/>
        <c:scaling>
          <c:orientation val="minMax"/>
          <c:max val="4000"/>
          <c:min val="-2000"/>
        </c:scaling>
        <c:delete val="1"/>
        <c:axPos val="l"/>
        <c:numFmt formatCode="#,##0" sourceLinked="1"/>
        <c:majorTickMark val="out"/>
        <c:minorTickMark val="none"/>
        <c:tickLblPos val="nextTo"/>
        <c:crossAx val="1707128191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u="sng" dirty="0">
                <a:solidFill>
                  <a:srgbClr val="0000FF"/>
                </a:solidFill>
              </a:rPr>
              <a:t>BEER</a:t>
            </a:r>
            <a:r>
              <a:rPr lang="en-US" sz="1400" b="1" u="sng" dirty="0"/>
              <a:t> Drinkers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Respondents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rgbClr val="0070C0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A0-46DB-81BC-EA1914615DAF}"/>
              </c:ext>
            </c:extLst>
          </c:dPt>
          <c:dPt>
            <c:idx val="1"/>
            <c:bubble3D val="0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A0-46DB-81BC-EA1914615DA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172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A0-46DB-81BC-EA1914615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u="sng" dirty="0">
                <a:solidFill>
                  <a:srgbClr val="0000FF"/>
                </a:solidFill>
              </a:rPr>
              <a:t>WINE</a:t>
            </a:r>
            <a:r>
              <a:rPr lang="en-US" sz="1400" b="1" u="sng" dirty="0"/>
              <a:t> Drinkers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Respondents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13-4CB5-B068-340D5B232CA2}"/>
              </c:ext>
            </c:extLst>
          </c:dPt>
          <c:dPt>
            <c:idx val="1"/>
            <c:bubble3D val="0"/>
            <c:explosion val="10"/>
            <c:spPr>
              <a:solidFill>
                <a:srgbClr val="FF66FF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13-4CB5-B068-340D5B232CA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63</c:v>
                </c:pt>
                <c:pt idx="1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13-4CB5-B068-340D5B232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u="sng" dirty="0">
                <a:solidFill>
                  <a:srgbClr val="0000FF"/>
                </a:solidFill>
              </a:rPr>
              <a:t>SPIRIT</a:t>
            </a:r>
            <a:r>
              <a:rPr lang="en-US" sz="1400" b="1" u="sng" baseline="0" dirty="0"/>
              <a:t> Drinkers</a:t>
            </a:r>
            <a:endParaRPr lang="en-US" sz="1400" b="1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Respondents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explosion val="5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36-43D4-A863-BAE9F94BA132}"/>
              </c:ext>
            </c:extLst>
          </c:dPt>
          <c:dPt>
            <c:idx val="1"/>
            <c:bubble3D val="0"/>
            <c:spPr>
              <a:solidFill>
                <a:srgbClr val="FF66FF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36-43D4-A863-BAE9F94BA13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122</c:v>
                </c:pt>
                <c:pt idx="1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36-43D4-A863-BAE9F94BA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u="sng" dirty="0">
                <a:solidFill>
                  <a:srgbClr val="0000FF"/>
                </a:solidFill>
              </a:rPr>
              <a:t>RTD</a:t>
            </a:r>
            <a:r>
              <a:rPr lang="en-US" sz="1400" b="1" u="sng" dirty="0"/>
              <a:t> Drinkers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Respondents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65-45B6-A125-6D5E2D568479}"/>
              </c:ext>
            </c:extLst>
          </c:dPt>
          <c:dPt>
            <c:idx val="1"/>
            <c:bubble3D val="0"/>
            <c:explosion val="10"/>
            <c:spPr>
              <a:solidFill>
                <a:srgbClr val="FF66FF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65-45B6-A125-6D5E2D56847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79</c:v>
                </c:pt>
                <c:pt idx="1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65-45B6-A125-6D5E2D568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u="sng" dirty="0">
                <a:solidFill>
                  <a:srgbClr val="0000FF"/>
                </a:solidFill>
              </a:rPr>
              <a:t>BEER</a:t>
            </a:r>
            <a:r>
              <a:rPr lang="en-US" sz="1400" b="1" u="sng" dirty="0"/>
              <a:t> Drinkers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Respondents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chemeClr val="accent1"/>
              </a:solid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E0A-4BC7-B72C-FE45F25BB51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0A-4BC7-B72C-FE45F25BB518}"/>
              </c:ext>
            </c:extLst>
          </c:dPt>
          <c:dPt>
            <c:idx val="2"/>
            <c:bubble3D val="0"/>
            <c:explosion val="10"/>
            <c:spPr>
              <a:solidFill>
                <a:schemeClr val="accent5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4657-4E06-9F06-DA3624C7EDE3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87-4C4C-8FA7-1C1062D8DE7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21-29</c:v>
                </c:pt>
                <c:pt idx="1">
                  <c:v>30-39</c:v>
                </c:pt>
                <c:pt idx="2">
                  <c:v>40-54</c:v>
                </c:pt>
                <c:pt idx="3">
                  <c:v>55+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54</c:v>
                </c:pt>
                <c:pt idx="1">
                  <c:v>72</c:v>
                </c:pt>
                <c:pt idx="2">
                  <c:v>90</c:v>
                </c:pt>
                <c:pt idx="3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0A-4BC7-B72C-FE45F25BB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u="sng" dirty="0"/>
              <a:t>Total Survey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Respondents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39-4C51-8370-A1DAFCE6EC5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39-4C51-8370-A1DAFCE6EC5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39-4C51-8370-A1DAFCE6EC5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39-4C51-8370-A1DAFCE6EC5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21-29</c:v>
                </c:pt>
                <c:pt idx="1">
                  <c:v>30-39</c:v>
                </c:pt>
                <c:pt idx="2">
                  <c:v>40-54</c:v>
                </c:pt>
                <c:pt idx="3">
                  <c:v>55+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420</c:v>
                </c:pt>
                <c:pt idx="1">
                  <c:v>363</c:v>
                </c:pt>
                <c:pt idx="2">
                  <c:v>384</c:v>
                </c:pt>
                <c:pt idx="3">
                  <c:v>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39-4C51-8370-A1DAFCE6E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u="sng" dirty="0">
                <a:solidFill>
                  <a:srgbClr val="0000FF"/>
                </a:solidFill>
              </a:rPr>
              <a:t>WINE</a:t>
            </a:r>
            <a:r>
              <a:rPr lang="en-US" sz="1400" b="1" u="sng" dirty="0"/>
              <a:t> Drinkers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Respondents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3E-4D2D-8F61-74E03EF06A8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3E-4D2D-8F61-74E03EF06A8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3E-4D2D-8F61-74E03EF06A8B}"/>
              </c:ext>
            </c:extLst>
          </c:dPt>
          <c:dPt>
            <c:idx val="3"/>
            <c:bubble3D val="0"/>
            <c:explosion val="1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D3E-4D2D-8F61-74E03EF06A8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21-29</c:v>
                </c:pt>
                <c:pt idx="1">
                  <c:v>30-39</c:v>
                </c:pt>
                <c:pt idx="2">
                  <c:v>40-54</c:v>
                </c:pt>
                <c:pt idx="3">
                  <c:v>55+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75</c:v>
                </c:pt>
                <c:pt idx="1">
                  <c:v>61</c:v>
                </c:pt>
                <c:pt idx="2">
                  <c:v>49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3E-4D2D-8F61-74E03EF06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u="sng" dirty="0">
                <a:solidFill>
                  <a:srgbClr val="0000FF"/>
                </a:solidFill>
              </a:rPr>
              <a:t>SPIRITS</a:t>
            </a:r>
            <a:r>
              <a:rPr lang="en-US" sz="1400" b="1" u="sng" dirty="0"/>
              <a:t> Drinkers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Respondents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chemeClr val="accent1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3A-41A7-A359-CEED528F1A0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3A-41A7-A359-CEED528F1A07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3A-41A7-A359-CEED528F1A07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3A-41A7-A359-CEED528F1A0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21-29</c:v>
                </c:pt>
                <c:pt idx="1">
                  <c:v>30-39</c:v>
                </c:pt>
                <c:pt idx="2">
                  <c:v>40-54</c:v>
                </c:pt>
                <c:pt idx="3">
                  <c:v>55+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76</c:v>
                </c:pt>
                <c:pt idx="1">
                  <c:v>60</c:v>
                </c:pt>
                <c:pt idx="2">
                  <c:v>74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3A-41A7-A359-CEED528F1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u="sng" dirty="0">
                <a:solidFill>
                  <a:srgbClr val="0000FF"/>
                </a:solidFill>
              </a:rPr>
              <a:t>RTD</a:t>
            </a:r>
            <a:r>
              <a:rPr lang="en-US" sz="1400" b="1" u="sng" dirty="0"/>
              <a:t> Drinkers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Respondents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chemeClr val="accent1"/>
              </a:solidFill>
              <a:ln w="190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02-4089-BA1E-A3DD914252C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02-4089-BA1E-A3DD914252C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02-4089-BA1E-A3DD914252C0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02-4089-BA1E-A3DD914252C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21-29</c:v>
                </c:pt>
                <c:pt idx="1">
                  <c:v>30-39</c:v>
                </c:pt>
                <c:pt idx="2">
                  <c:v>40-54</c:v>
                </c:pt>
                <c:pt idx="3">
                  <c:v>55+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113</c:v>
                </c:pt>
                <c:pt idx="1">
                  <c:v>50</c:v>
                </c:pt>
                <c:pt idx="2">
                  <c:v>50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02-4089-BA1E-A3DD91425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754844856721672"/>
          <c:y val="6.3513513513513517E-2"/>
          <c:w val="0.23793576283733764"/>
          <c:h val="0.825181776264453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33CC"/>
            </a:solidFill>
            <a:ln>
              <a:noFill/>
            </a:ln>
          </c:spPr>
          <c:invertIfNegative val="0"/>
          <c:dLbls>
            <c:dLbl>
              <c:idx val="16"/>
              <c:numFmt formatCode="&quot;$&quot;#,##0" sourceLinked="0"/>
              <c:spPr>
                <a:noFill/>
              </c:spPr>
              <c:txPr>
                <a:bodyPr/>
                <a:lstStyle/>
                <a:p>
                  <a:pPr>
                    <a:defRPr sz="1200" b="1" baseline="0"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217-43FB-A1EE-8E4DC62201C7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5"/>
                <c:pt idx="0">
                  <c:v>BOSTON BEER COMPANY LTD</c:v>
                </c:pt>
                <c:pt idx="1">
                  <c:v>FORBIDDEN FRUIT CIDERHOUSE LLC</c:v>
                </c:pt>
                <c:pt idx="2">
                  <c:v>SCHILLING CIDER LLC</c:v>
                </c:pt>
                <c:pt idx="3">
                  <c:v>BOLD ROCK PARTNERS LP</c:v>
                </c:pt>
                <c:pt idx="4">
                  <c:v>VINTAGE WINE ESTATES</c:v>
                </c:pt>
                <c:pt idx="5">
                  <c:v>INCLINE CIDER CO</c:v>
                </c:pt>
                <c:pt idx="6">
                  <c:v>DOWNEAST CIDER HOUSE LLC</c:v>
                </c:pt>
                <c:pt idx="7">
                  <c:v>GOLDEN STATE CIDER</c:v>
                </c:pt>
                <c:pt idx="8">
                  <c:v>AUSTIN EASTCIDERS</c:v>
                </c:pt>
                <c:pt idx="9">
                  <c:v>CIDERBOYS CIDER COMPANY</c:v>
                </c:pt>
                <c:pt idx="10">
                  <c:v>BLAKE'S</c:v>
                </c:pt>
                <c:pt idx="11">
                  <c:v>C&amp;C GROUP PLC</c:v>
                </c:pt>
                <c:pt idx="12">
                  <c:v>ANHEUSER-BUSCH IN BEV SA</c:v>
                </c:pt>
                <c:pt idx="13">
                  <c:v>CITIZEN CIDER LLC</c:v>
                </c:pt>
                <c:pt idx="14">
                  <c:v>HEINEKEN BROUWERIJEN B V</c:v>
                </c:pt>
              </c:strCache>
            </c:strRef>
          </c:cat>
          <c:val>
            <c:numRef>
              <c:f>Sheet1!$B$2:$B$18</c:f>
              <c:numCache>
                <c:formatCode>\$#,##0</c:formatCode>
                <c:ptCount val="17"/>
                <c:pt idx="0">
                  <c:v>59704281.883000001</c:v>
                </c:pt>
                <c:pt idx="1">
                  <c:v>12445364.243000001</c:v>
                </c:pt>
                <c:pt idx="2">
                  <c:v>9043445.7239999995</c:v>
                </c:pt>
                <c:pt idx="3">
                  <c:v>8933037.8939999994</c:v>
                </c:pt>
                <c:pt idx="4">
                  <c:v>6082530.9510000004</c:v>
                </c:pt>
                <c:pt idx="5">
                  <c:v>5994602.7659999998</c:v>
                </c:pt>
                <c:pt idx="6">
                  <c:v>5471511.2309999997</c:v>
                </c:pt>
                <c:pt idx="7">
                  <c:v>5397091.3380000005</c:v>
                </c:pt>
                <c:pt idx="8">
                  <c:v>4567477.5120000001</c:v>
                </c:pt>
                <c:pt idx="9">
                  <c:v>3973559.9569999999</c:v>
                </c:pt>
                <c:pt idx="10">
                  <c:v>3633650.7110000001</c:v>
                </c:pt>
                <c:pt idx="11">
                  <c:v>3347266.0010000002</c:v>
                </c:pt>
                <c:pt idx="12">
                  <c:v>2476313.8849999998</c:v>
                </c:pt>
                <c:pt idx="13">
                  <c:v>2432189.2059999998</c:v>
                </c:pt>
                <c:pt idx="14">
                  <c:v>2136111.6680000001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17-43FB-A1EE-8E4DC62201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53845752"/>
        <c:axId val="653849672"/>
      </c:barChart>
      <c:catAx>
        <c:axId val="653845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 anchor="ctr" anchorCtr="0"/>
          <a:lstStyle/>
          <a:p>
            <a:pPr>
              <a:defRPr sz="1200" b="1" i="0" baseline="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53849672"/>
        <c:crosses val="autoZero"/>
        <c:auto val="1"/>
        <c:lblAlgn val="ctr"/>
        <c:lblOffset val="100"/>
        <c:noMultiLvlLbl val="0"/>
      </c:catAx>
      <c:valAx>
        <c:axId val="653849672"/>
        <c:scaling>
          <c:orientation val="minMax"/>
        </c:scaling>
        <c:delete val="0"/>
        <c:axPos val="t"/>
        <c:numFmt formatCode="\$#,##0" sourceLinked="1"/>
        <c:majorTickMark val="out"/>
        <c:minorTickMark val="none"/>
        <c:tickLblPos val="none"/>
        <c:spPr>
          <a:ln>
            <a:noFill/>
          </a:ln>
        </c:spPr>
        <c:crossAx val="653845752"/>
        <c:crosses val="autoZero"/>
        <c:crossBetween val="between"/>
        <c:dispUnits>
          <c:builtInUnit val="thousands"/>
        </c:dispUnits>
      </c:valAx>
      <c:spPr>
        <a:noFill/>
        <a:ln w="25384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Total Cider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946281714785652E-2"/>
          <c:y val="0.12627777777777774"/>
          <c:w val="0.94116640419947506"/>
          <c:h val="0.65460804899387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SKU Count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pattFill prst="pct30">
                <a:fgClr>
                  <a:srgbClr val="00B0F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BD0-4C09-B446-B5DCAB5F05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Cal Yr 2020</c:v>
                </c:pt>
                <c:pt idx="1">
                  <c:v>Cal Yr 2021</c:v>
                </c:pt>
                <c:pt idx="2">
                  <c:v>Cal Yr 2022</c:v>
                </c:pt>
                <c:pt idx="4">
                  <c:v>CYTD 2022</c:v>
                </c:pt>
                <c:pt idx="5">
                  <c:v>CYTD 2023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2186</c:v>
                </c:pt>
                <c:pt idx="1">
                  <c:v>2177</c:v>
                </c:pt>
                <c:pt idx="2">
                  <c:v>2150</c:v>
                </c:pt>
                <c:pt idx="4">
                  <c:v>1945</c:v>
                </c:pt>
                <c:pt idx="5">
                  <c:v>1871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5-4AAB-9271-D6116ECED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07128191"/>
        <c:axId val="1707126943"/>
      </c:barChart>
      <c:catAx>
        <c:axId val="1707128191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7126943"/>
        <c:crosses val="autoZero"/>
        <c:auto val="1"/>
        <c:lblAlgn val="ctr"/>
        <c:lblOffset val="100"/>
        <c:noMultiLvlLbl val="0"/>
      </c:catAx>
      <c:valAx>
        <c:axId val="1707126943"/>
        <c:scaling>
          <c:orientation val="minMax"/>
          <c:max val="4000"/>
          <c:min val="-2000"/>
        </c:scaling>
        <c:delete val="1"/>
        <c:axPos val="l"/>
        <c:numFmt formatCode="#,##0" sourceLinked="1"/>
        <c:majorTickMark val="out"/>
        <c:minorTickMark val="none"/>
        <c:tickLblPos val="nextTo"/>
        <c:crossAx val="1707128191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32921898276224E-2"/>
          <c:y val="0.13371974336541265"/>
          <c:w val="0.93238123950722374"/>
          <c:h val="0.52232611548556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Price per Vol Chg YA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79AB-475E-B802-C64525B1F0FB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79AB-475E-B802-C64525B1F0FB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79AB-475E-B802-C64525B1F0FB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79AB-475E-B802-C64525B1F0FB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79AB-475E-B802-C64525B1F0FB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79AB-475E-B802-C64525B1F0FB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6-79AB-475E-B802-C64525B1F0FB}"/>
              </c:ext>
            </c:extLst>
          </c:dPt>
          <c:dPt>
            <c:idx val="2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79AB-475E-B802-C64525B1F0FB}"/>
              </c:ext>
            </c:extLst>
          </c:dPt>
          <c:dLbls>
            <c:numFmt formatCode="&quot;$&quot;#,##0.0;[Red]\-&quot;$&quot;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Sheet1!$A$2:$A$27</c:f>
              <c:strCache>
                <c:ptCount val="26"/>
                <c:pt idx="0">
                  <c:v>CIDER</c:v>
                </c:pt>
                <c:pt idx="1">
                  <c:v>ANGRY ORCHARD</c:v>
                </c:pt>
                <c:pt idx="2">
                  <c:v>2 TOWNS</c:v>
                </c:pt>
                <c:pt idx="3">
                  <c:v>SCHILLING</c:v>
                </c:pt>
                <c:pt idx="4">
                  <c:v>BOLD ROCK</c:v>
                </c:pt>
                <c:pt idx="5">
                  <c:v>ACE</c:v>
                </c:pt>
                <c:pt idx="6">
                  <c:v>INCLINE</c:v>
                </c:pt>
                <c:pt idx="7">
                  <c:v>GOLDEN STATE</c:v>
                </c:pt>
                <c:pt idx="8">
                  <c:v>DOWNEAST</c:v>
                </c:pt>
                <c:pt idx="9">
                  <c:v>AUSTIN EASTCIDERS</c:v>
                </c:pt>
                <c:pt idx="10">
                  <c:v>CIDERBOYS</c:v>
                </c:pt>
                <c:pt idx="11">
                  <c:v>BLAKE'S</c:v>
                </c:pt>
                <c:pt idx="12">
                  <c:v>CITIZEN CIDER</c:v>
                </c:pt>
                <c:pt idx="13">
                  <c:v>STELLA ARTOIS</c:v>
                </c:pt>
                <c:pt idx="14">
                  <c:v>STRONGBOW</c:v>
                </c:pt>
                <c:pt idx="15">
                  <c:v>WOODCHUCK</c:v>
                </c:pt>
                <c:pt idx="16">
                  <c:v>SQUARE MILE</c:v>
                </c:pt>
                <c:pt idx="17">
                  <c:v>PORTLAND</c:v>
                </c:pt>
                <c:pt idx="18">
                  <c:v>BEAK &amp; SKIFF 1911</c:v>
                </c:pt>
                <c:pt idx="19">
                  <c:v>SEATTLE CIDER</c:v>
                </c:pt>
                <c:pt idx="20">
                  <c:v>MAGNERS</c:v>
                </c:pt>
                <c:pt idx="21">
                  <c:v>ORIGINAL SIN</c:v>
                </c:pt>
                <c:pt idx="22">
                  <c:v>WOLFFER</c:v>
                </c:pt>
                <c:pt idx="23">
                  <c:v>TIETON CIDER WORKS</c:v>
                </c:pt>
                <c:pt idx="24">
                  <c:v>STOWE CIDER</c:v>
                </c:pt>
                <c:pt idx="25">
                  <c:v>DOWNEAST</c:v>
                </c:pt>
              </c:strCache>
            </c:strRef>
          </c:cat>
          <c:val>
            <c:numRef>
              <c:f>Sheet1!$C$2:$C$27</c:f>
              <c:numCache>
                <c:formatCode>"$"#,##0.00</c:formatCode>
                <c:ptCount val="26"/>
                <c:pt idx="0">
                  <c:v>2.79</c:v>
                </c:pt>
                <c:pt idx="1">
                  <c:v>1.86</c:v>
                </c:pt>
                <c:pt idx="2">
                  <c:v>3.97</c:v>
                </c:pt>
                <c:pt idx="3">
                  <c:v>1.73</c:v>
                </c:pt>
                <c:pt idx="4">
                  <c:v>2.62</c:v>
                </c:pt>
                <c:pt idx="5">
                  <c:v>2.77</c:v>
                </c:pt>
                <c:pt idx="6">
                  <c:v>1.94</c:v>
                </c:pt>
                <c:pt idx="7">
                  <c:v>3.17</c:v>
                </c:pt>
                <c:pt idx="8">
                  <c:v>3.74</c:v>
                </c:pt>
                <c:pt idx="9">
                  <c:v>1.86</c:v>
                </c:pt>
                <c:pt idx="10">
                  <c:v>2.54</c:v>
                </c:pt>
                <c:pt idx="11">
                  <c:v>2.73</c:v>
                </c:pt>
                <c:pt idx="12">
                  <c:v>5.31</c:v>
                </c:pt>
                <c:pt idx="13">
                  <c:v>1.89</c:v>
                </c:pt>
                <c:pt idx="14">
                  <c:v>2.17</c:v>
                </c:pt>
                <c:pt idx="15">
                  <c:v>3.15</c:v>
                </c:pt>
                <c:pt idx="16">
                  <c:v>7.38</c:v>
                </c:pt>
                <c:pt idx="17">
                  <c:v>3.82</c:v>
                </c:pt>
                <c:pt idx="18">
                  <c:v>4.18</c:v>
                </c:pt>
                <c:pt idx="19">
                  <c:v>-0.49</c:v>
                </c:pt>
                <c:pt idx="20">
                  <c:v>-0.14000000000000001</c:v>
                </c:pt>
                <c:pt idx="21">
                  <c:v>4.12</c:v>
                </c:pt>
                <c:pt idx="22">
                  <c:v>-1.61</c:v>
                </c:pt>
                <c:pt idx="23">
                  <c:v>6.17</c:v>
                </c:pt>
                <c:pt idx="24">
                  <c:v>0.13</c:v>
                </c:pt>
                <c:pt idx="25">
                  <c:v>10.16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0000"/>
                  </a:solidFill>
                  <a:ln>
                    <a:noFill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8-79AB-475E-B802-C64525B1F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653853984"/>
        <c:axId val="653863784"/>
      </c:barChart>
      <c:catAx>
        <c:axId val="653853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/>
        </c:spPr>
        <c:txPr>
          <a:bodyPr rot="-1800000" vert="horz" anchor="ctr" anchorCtr="0"/>
          <a:lstStyle/>
          <a:p>
            <a:pPr>
              <a:defRPr sz="900" b="1" i="0" baseline="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53863784"/>
        <c:crosses val="autoZero"/>
        <c:auto val="0"/>
        <c:lblAlgn val="ctr"/>
        <c:lblOffset val="0"/>
        <c:tickLblSkip val="1"/>
        <c:noMultiLvlLbl val="0"/>
      </c:catAx>
      <c:valAx>
        <c:axId val="653863784"/>
        <c:scaling>
          <c:orientation val="minMax"/>
          <c:max val="14"/>
          <c:min val="-6"/>
        </c:scaling>
        <c:delete val="0"/>
        <c:axPos val="l"/>
        <c:numFmt formatCode="&quot;$&quot;#,##0;[Red]\-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53853984"/>
        <c:crosses val="autoZero"/>
        <c:crossBetween val="between"/>
        <c:majorUnit val="2"/>
      </c:valAx>
      <c:spPr>
        <a:noFill/>
        <a:ln w="25384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32921898276224E-2"/>
          <c:y val="0.13293562263050451"/>
          <c:w val="0.93238123950722374"/>
          <c:h val="0.53536891221930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Price per Vol</c:v>
                </c:pt>
              </c:strCache>
            </c:strRef>
          </c:tx>
          <c:spPr>
            <a:solidFill>
              <a:srgbClr val="333399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9C2-4F4E-B58F-5C77F9BE10F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9C2-4F4E-B58F-5C77F9BE10F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9C2-4F4E-B58F-5C77F9BE10F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9C2-4F4E-B58F-5C77F9BE10F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9C2-4F4E-B58F-5C77F9BE10F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9C2-4F4E-B58F-5C77F9BE10F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9C2-4F4E-B58F-5C77F9BE10F1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99C2-4F4E-B58F-5C77F9BE10F1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Sheet1!$A$2:$A$27</c:f>
              <c:strCache>
                <c:ptCount val="26"/>
                <c:pt idx="0">
                  <c:v>CIDER</c:v>
                </c:pt>
                <c:pt idx="1">
                  <c:v>ANGRY ORCHARD</c:v>
                </c:pt>
                <c:pt idx="2">
                  <c:v>2 TOWNS</c:v>
                </c:pt>
                <c:pt idx="3">
                  <c:v>SCHILLING</c:v>
                </c:pt>
                <c:pt idx="4">
                  <c:v>BOLD ROCK</c:v>
                </c:pt>
                <c:pt idx="5">
                  <c:v>ACE</c:v>
                </c:pt>
                <c:pt idx="6">
                  <c:v>INCLINE</c:v>
                </c:pt>
                <c:pt idx="7">
                  <c:v>GOLDEN STATE</c:v>
                </c:pt>
                <c:pt idx="8">
                  <c:v>DOWNEAST</c:v>
                </c:pt>
                <c:pt idx="9">
                  <c:v>AUSTIN EASTCIDERS</c:v>
                </c:pt>
                <c:pt idx="10">
                  <c:v>CIDERBOYS</c:v>
                </c:pt>
                <c:pt idx="11">
                  <c:v>BLAKE'S</c:v>
                </c:pt>
                <c:pt idx="12">
                  <c:v>CITIZEN CIDER</c:v>
                </c:pt>
                <c:pt idx="13">
                  <c:v>STELLA ARTOIS</c:v>
                </c:pt>
                <c:pt idx="14">
                  <c:v>STRONGBOW</c:v>
                </c:pt>
                <c:pt idx="15">
                  <c:v>WOODCHUCK</c:v>
                </c:pt>
                <c:pt idx="16">
                  <c:v>SQUARE MILE</c:v>
                </c:pt>
                <c:pt idx="17">
                  <c:v>PORTLAND</c:v>
                </c:pt>
                <c:pt idx="18">
                  <c:v>BEAK &amp; SKIFF 1911</c:v>
                </c:pt>
                <c:pt idx="19">
                  <c:v>SEATTLE CIDER</c:v>
                </c:pt>
                <c:pt idx="20">
                  <c:v>MAGNERS</c:v>
                </c:pt>
                <c:pt idx="21">
                  <c:v>ORIGINAL SIN</c:v>
                </c:pt>
                <c:pt idx="22">
                  <c:v>WOLFFER</c:v>
                </c:pt>
                <c:pt idx="23">
                  <c:v>TIETON CIDER WORKS</c:v>
                </c:pt>
                <c:pt idx="24">
                  <c:v>STOWE CIDER</c:v>
                </c:pt>
                <c:pt idx="25">
                  <c:v>DOWNEAST</c:v>
                </c:pt>
              </c:strCache>
            </c:strRef>
          </c:cat>
          <c:val>
            <c:numRef>
              <c:f>Sheet1!$B$2:$B$27</c:f>
              <c:numCache>
                <c:formatCode>"$"#,##0.00</c:formatCode>
                <c:ptCount val="26"/>
                <c:pt idx="0">
                  <c:v>47.762</c:v>
                </c:pt>
                <c:pt idx="1">
                  <c:v>41.98</c:v>
                </c:pt>
                <c:pt idx="2">
                  <c:v>59.454000000000001</c:v>
                </c:pt>
                <c:pt idx="3">
                  <c:v>54.558</c:v>
                </c:pt>
                <c:pt idx="4">
                  <c:v>42.305</c:v>
                </c:pt>
                <c:pt idx="5">
                  <c:v>47.031999999999996</c:v>
                </c:pt>
                <c:pt idx="6">
                  <c:v>52.9</c:v>
                </c:pt>
                <c:pt idx="7">
                  <c:v>58.863</c:v>
                </c:pt>
                <c:pt idx="8">
                  <c:v>56.555999999999997</c:v>
                </c:pt>
                <c:pt idx="9">
                  <c:v>41.904000000000003</c:v>
                </c:pt>
                <c:pt idx="10">
                  <c:v>42.661999999999999</c:v>
                </c:pt>
                <c:pt idx="11">
                  <c:v>45.551000000000002</c:v>
                </c:pt>
                <c:pt idx="12">
                  <c:v>59.430999999999997</c:v>
                </c:pt>
                <c:pt idx="13">
                  <c:v>41.213999999999999</c:v>
                </c:pt>
                <c:pt idx="14">
                  <c:v>42.198999999999998</c:v>
                </c:pt>
                <c:pt idx="15">
                  <c:v>40.265000000000001</c:v>
                </c:pt>
                <c:pt idx="16">
                  <c:v>49.177</c:v>
                </c:pt>
                <c:pt idx="17">
                  <c:v>61.734999999999999</c:v>
                </c:pt>
                <c:pt idx="18">
                  <c:v>55.932000000000002</c:v>
                </c:pt>
                <c:pt idx="19">
                  <c:v>52.914999999999999</c:v>
                </c:pt>
                <c:pt idx="20">
                  <c:v>43.8</c:v>
                </c:pt>
                <c:pt idx="21">
                  <c:v>52.44</c:v>
                </c:pt>
                <c:pt idx="22">
                  <c:v>175.31899999999999</c:v>
                </c:pt>
                <c:pt idx="23">
                  <c:v>59.762999999999998</c:v>
                </c:pt>
                <c:pt idx="24">
                  <c:v>68.718000000000004</c:v>
                </c:pt>
                <c:pt idx="25">
                  <c:v>50.442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9C2-4F4E-B58F-5C77F9BE1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653852808"/>
        <c:axId val="65385320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Price per Vol Chg YA</c:v>
                </c:pt>
              </c:strCache>
            </c:strRef>
          </c:tx>
          <c:spPr>
            <a:ln w="12700"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CIDER</c:v>
                </c:pt>
                <c:pt idx="1">
                  <c:v>ANGRY ORCHARD</c:v>
                </c:pt>
                <c:pt idx="2">
                  <c:v>2 TOWNS</c:v>
                </c:pt>
                <c:pt idx="3">
                  <c:v>SCHILLING</c:v>
                </c:pt>
                <c:pt idx="4">
                  <c:v>BOLD ROCK</c:v>
                </c:pt>
                <c:pt idx="5">
                  <c:v>ACE</c:v>
                </c:pt>
                <c:pt idx="6">
                  <c:v>INCLINE</c:v>
                </c:pt>
                <c:pt idx="7">
                  <c:v>GOLDEN STATE</c:v>
                </c:pt>
                <c:pt idx="8">
                  <c:v>DOWNEAST</c:v>
                </c:pt>
                <c:pt idx="9">
                  <c:v>AUSTIN EASTCIDERS</c:v>
                </c:pt>
                <c:pt idx="10">
                  <c:v>CIDERBOYS</c:v>
                </c:pt>
                <c:pt idx="11">
                  <c:v>BLAKE'S</c:v>
                </c:pt>
                <c:pt idx="12">
                  <c:v>CITIZEN CIDER</c:v>
                </c:pt>
                <c:pt idx="13">
                  <c:v>STELLA ARTOIS</c:v>
                </c:pt>
                <c:pt idx="14">
                  <c:v>STRONGBOW</c:v>
                </c:pt>
                <c:pt idx="15">
                  <c:v>WOODCHUCK</c:v>
                </c:pt>
                <c:pt idx="16">
                  <c:v>SQUARE MILE</c:v>
                </c:pt>
                <c:pt idx="17">
                  <c:v>PORTLAND</c:v>
                </c:pt>
                <c:pt idx="18">
                  <c:v>BEAK &amp; SKIFF 1911</c:v>
                </c:pt>
                <c:pt idx="19">
                  <c:v>SEATTLE CIDER</c:v>
                </c:pt>
                <c:pt idx="20">
                  <c:v>MAGNERS</c:v>
                </c:pt>
                <c:pt idx="21">
                  <c:v>ORIGINAL SIN</c:v>
                </c:pt>
                <c:pt idx="22">
                  <c:v>WOLFFER</c:v>
                </c:pt>
                <c:pt idx="23">
                  <c:v>TIETON CIDER WORKS</c:v>
                </c:pt>
                <c:pt idx="24">
                  <c:v>STOWE CIDER</c:v>
                </c:pt>
                <c:pt idx="25">
                  <c:v>DOWNEAST</c:v>
                </c:pt>
              </c:strCache>
            </c:strRef>
          </c:cat>
          <c:val>
            <c:numRef>
              <c:f>Sheet1!$C$2:$C$27</c:f>
              <c:numCache>
                <c:formatCode>"$"#,##0.00</c:formatCode>
                <c:ptCount val="26"/>
                <c:pt idx="0">
                  <c:v>2.7919999999999998</c:v>
                </c:pt>
                <c:pt idx="1">
                  <c:v>1.861</c:v>
                </c:pt>
                <c:pt idx="2">
                  <c:v>3.968</c:v>
                </c:pt>
                <c:pt idx="3">
                  <c:v>1.7270000000000001</c:v>
                </c:pt>
                <c:pt idx="4">
                  <c:v>2.6150000000000002</c:v>
                </c:pt>
                <c:pt idx="5">
                  <c:v>2.7730000000000001</c:v>
                </c:pt>
                <c:pt idx="6">
                  <c:v>1.9419999999999999</c:v>
                </c:pt>
                <c:pt idx="7">
                  <c:v>3.169</c:v>
                </c:pt>
                <c:pt idx="8">
                  <c:v>3.7349999999999999</c:v>
                </c:pt>
                <c:pt idx="9">
                  <c:v>1.8620000000000001</c:v>
                </c:pt>
                <c:pt idx="10">
                  <c:v>2.5430000000000001</c:v>
                </c:pt>
                <c:pt idx="11">
                  <c:v>2.7309999999999999</c:v>
                </c:pt>
                <c:pt idx="12">
                  <c:v>5.3079999999999998</c:v>
                </c:pt>
                <c:pt idx="13">
                  <c:v>1.889</c:v>
                </c:pt>
                <c:pt idx="14">
                  <c:v>2.173</c:v>
                </c:pt>
                <c:pt idx="15">
                  <c:v>3.1539999999999999</c:v>
                </c:pt>
                <c:pt idx="16">
                  <c:v>7.375</c:v>
                </c:pt>
                <c:pt idx="17">
                  <c:v>3.819</c:v>
                </c:pt>
                <c:pt idx="18">
                  <c:v>4.1779999999999999</c:v>
                </c:pt>
                <c:pt idx="19">
                  <c:v>-0.49099999999999999</c:v>
                </c:pt>
                <c:pt idx="20">
                  <c:v>-0.13700000000000001</c:v>
                </c:pt>
                <c:pt idx="21">
                  <c:v>4.1180000000000003</c:v>
                </c:pt>
                <c:pt idx="22">
                  <c:v>-1.611</c:v>
                </c:pt>
                <c:pt idx="23">
                  <c:v>6.1740000000000004</c:v>
                </c:pt>
                <c:pt idx="24">
                  <c:v>0.13200000000000001</c:v>
                </c:pt>
                <c:pt idx="25">
                  <c:v>10.164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9C2-4F4E-B58F-5C77F9BE10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CIDER Avg.</c:v>
                </c:pt>
              </c:strCache>
            </c:strRef>
          </c:tx>
          <c:spPr>
            <a:ln w="12700"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CIDER</c:v>
                </c:pt>
                <c:pt idx="1">
                  <c:v>ANGRY ORCHARD</c:v>
                </c:pt>
                <c:pt idx="2">
                  <c:v>2 TOWNS</c:v>
                </c:pt>
                <c:pt idx="3">
                  <c:v>SCHILLING</c:v>
                </c:pt>
                <c:pt idx="4">
                  <c:v>BOLD ROCK</c:v>
                </c:pt>
                <c:pt idx="5">
                  <c:v>ACE</c:v>
                </c:pt>
                <c:pt idx="6">
                  <c:v>INCLINE</c:v>
                </c:pt>
                <c:pt idx="7">
                  <c:v>GOLDEN STATE</c:v>
                </c:pt>
                <c:pt idx="8">
                  <c:v>DOWNEAST</c:v>
                </c:pt>
                <c:pt idx="9">
                  <c:v>AUSTIN EASTCIDERS</c:v>
                </c:pt>
                <c:pt idx="10">
                  <c:v>CIDERBOYS</c:v>
                </c:pt>
                <c:pt idx="11">
                  <c:v>BLAKE'S</c:v>
                </c:pt>
                <c:pt idx="12">
                  <c:v>CITIZEN CIDER</c:v>
                </c:pt>
                <c:pt idx="13">
                  <c:v>STELLA ARTOIS</c:v>
                </c:pt>
                <c:pt idx="14">
                  <c:v>STRONGBOW</c:v>
                </c:pt>
                <c:pt idx="15">
                  <c:v>WOODCHUCK</c:v>
                </c:pt>
                <c:pt idx="16">
                  <c:v>SQUARE MILE</c:v>
                </c:pt>
                <c:pt idx="17">
                  <c:v>PORTLAND</c:v>
                </c:pt>
                <c:pt idx="18">
                  <c:v>BEAK &amp; SKIFF 1911</c:v>
                </c:pt>
                <c:pt idx="19">
                  <c:v>SEATTLE CIDER</c:v>
                </c:pt>
                <c:pt idx="20">
                  <c:v>MAGNERS</c:v>
                </c:pt>
                <c:pt idx="21">
                  <c:v>ORIGINAL SIN</c:v>
                </c:pt>
                <c:pt idx="22">
                  <c:v>WOLFFER</c:v>
                </c:pt>
                <c:pt idx="23">
                  <c:v>TIETON CIDER WORKS</c:v>
                </c:pt>
                <c:pt idx="24">
                  <c:v>STOWE CIDER</c:v>
                </c:pt>
                <c:pt idx="25">
                  <c:v>DOWNEAST</c:v>
                </c:pt>
              </c:strCache>
            </c:strRef>
          </c:cat>
          <c:val>
            <c:numRef>
              <c:f>Sheet1!$D$2:$D$27</c:f>
              <c:numCache>
                <c:formatCode>"$"#,##0.00</c:formatCode>
                <c:ptCount val="26"/>
                <c:pt idx="0">
                  <c:v>47.762</c:v>
                </c:pt>
                <c:pt idx="1">
                  <c:v>47.762</c:v>
                </c:pt>
                <c:pt idx="2">
                  <c:v>47.762</c:v>
                </c:pt>
                <c:pt idx="3">
                  <c:v>47.762</c:v>
                </c:pt>
                <c:pt idx="4">
                  <c:v>47.762</c:v>
                </c:pt>
                <c:pt idx="5">
                  <c:v>47.762</c:v>
                </c:pt>
                <c:pt idx="6">
                  <c:v>47.762</c:v>
                </c:pt>
                <c:pt idx="7">
                  <c:v>47.762</c:v>
                </c:pt>
                <c:pt idx="8">
                  <c:v>47.762</c:v>
                </c:pt>
                <c:pt idx="9">
                  <c:v>47.762</c:v>
                </c:pt>
                <c:pt idx="10">
                  <c:v>47.762</c:v>
                </c:pt>
                <c:pt idx="11">
                  <c:v>47.762</c:v>
                </c:pt>
                <c:pt idx="12">
                  <c:v>47.762</c:v>
                </c:pt>
                <c:pt idx="13">
                  <c:v>47.762</c:v>
                </c:pt>
                <c:pt idx="14">
                  <c:v>47.762</c:v>
                </c:pt>
                <c:pt idx="15">
                  <c:v>47.762</c:v>
                </c:pt>
                <c:pt idx="16">
                  <c:v>47.762</c:v>
                </c:pt>
                <c:pt idx="17">
                  <c:v>47.762</c:v>
                </c:pt>
                <c:pt idx="18">
                  <c:v>47.762</c:v>
                </c:pt>
                <c:pt idx="19">
                  <c:v>47.762</c:v>
                </c:pt>
                <c:pt idx="20">
                  <c:v>47.762</c:v>
                </c:pt>
                <c:pt idx="21">
                  <c:v>47.762</c:v>
                </c:pt>
                <c:pt idx="22">
                  <c:v>47.762</c:v>
                </c:pt>
                <c:pt idx="23">
                  <c:v>47.762</c:v>
                </c:pt>
                <c:pt idx="24">
                  <c:v>47.762</c:v>
                </c:pt>
                <c:pt idx="25">
                  <c:v>47.762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9C2-4F4E-B58F-5C77F9BE1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3852808"/>
        <c:axId val="653853200"/>
      </c:lineChart>
      <c:catAx>
        <c:axId val="653852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/>
        </c:spPr>
        <c:txPr>
          <a:bodyPr rot="-1800000" vert="horz" anchor="ctr" anchorCtr="0"/>
          <a:lstStyle/>
          <a:p>
            <a:pPr>
              <a:defRPr sz="900" b="1" i="0" baseline="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53853200"/>
        <c:crosses val="autoZero"/>
        <c:auto val="0"/>
        <c:lblAlgn val="ctr"/>
        <c:lblOffset val="0"/>
        <c:tickLblSkip val="1"/>
        <c:noMultiLvlLbl val="0"/>
      </c:catAx>
      <c:valAx>
        <c:axId val="653853200"/>
        <c:scaling>
          <c:orientation val="minMax"/>
          <c:max val="100"/>
          <c:min val="20"/>
        </c:scaling>
        <c:delete val="0"/>
        <c:axPos val="l"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53852808"/>
        <c:crosses val="autoZero"/>
        <c:crossBetween val="between"/>
        <c:majorUnit val="20"/>
      </c:valAx>
      <c:spPr>
        <a:noFill/>
        <a:ln w="25384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en-US" sz="1400" u="sng" dirty="0">
                <a:solidFill>
                  <a:srgbClr val="0000FF"/>
                </a:solidFill>
              </a:rPr>
              <a:t>BEER</a:t>
            </a:r>
            <a:r>
              <a:rPr lang="en-US" sz="1400" u="sng" dirty="0">
                <a:solidFill>
                  <a:srgbClr val="595959"/>
                </a:solidFill>
              </a:rPr>
              <a:t> Drinkers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835789757049598"/>
          <c:y val="0.11726183532613978"/>
          <c:w val="0.61541927451376266"/>
          <c:h val="0.77091717701953921"/>
        </c:manualLayout>
      </c:layout>
      <c:bar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6F-49DD-8B63-6AB02E1C8D4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6F-49DD-8B63-6AB02E1C8D47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6F-49DD-8B63-6AB02E1C8D4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96F-49DD-8B63-6AB02E1C8D4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3F7-4014-B3E9-8ED2E977242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3F7-4014-B3E9-8ED2E977242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3F7-4014-B3E9-8ED2E977242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3F7-4014-B3E9-8ED2E977242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3F7-4014-B3E9-8ED2E977242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3F7-4014-B3E9-8ED2E977242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3C5-4349-9773-8E37885DB61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Larsseit Bold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Spirits</c:v>
                </c:pt>
                <c:pt idx="1">
                  <c:v>Wine</c:v>
                </c:pt>
                <c:pt idx="2">
                  <c:v>Ready-to-Drink</c:v>
                </c:pt>
                <c:pt idx="3">
                  <c:v>Non-Alcoholic</c:v>
                </c:pt>
              </c:strCache>
            </c:strRef>
          </c:cat>
          <c:val>
            <c:numRef>
              <c:f>Sheet1!$B$3:$B$6</c:f>
              <c:numCache>
                <c:formatCode>0.0%</c:formatCode>
                <c:ptCount val="4"/>
                <c:pt idx="0">
                  <c:v>0.7095588235294118</c:v>
                </c:pt>
                <c:pt idx="1">
                  <c:v>0.6654411764705882</c:v>
                </c:pt>
                <c:pt idx="2">
                  <c:v>0.63235294117647056</c:v>
                </c:pt>
                <c:pt idx="3">
                  <c:v>0.13235294117647059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19-49DF-B8F8-D7FBF9954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Larsseit Bold"/>
                <a:ea typeface="+mn-ea"/>
                <a:cs typeface="+mn-cs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  <c:min val="0"/>
        </c:scaling>
        <c:delete val="1"/>
        <c:axPos val="t"/>
        <c:numFmt formatCode="0%" sourceLinked="0"/>
        <c:majorTickMark val="none"/>
        <c:minorTickMark val="none"/>
        <c:tickLblPos val="nextTo"/>
        <c:crossAx val="2094734552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en-US" sz="1400" u="sng" dirty="0">
                <a:solidFill>
                  <a:srgbClr val="0000FF"/>
                </a:solidFill>
              </a:rPr>
              <a:t>WINE</a:t>
            </a:r>
            <a:r>
              <a:rPr lang="en-US" sz="1400" u="sng" dirty="0">
                <a:solidFill>
                  <a:srgbClr val="595959"/>
                </a:solidFill>
              </a:rPr>
              <a:t> Drinkers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835789757049598"/>
          <c:y val="0.11726183532613978"/>
          <c:w val="0.61541927451376266"/>
          <c:h val="0.77091717701953921"/>
        </c:manualLayout>
      </c:layout>
      <c:bar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82-4356-9878-914101ED0CF3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82-4356-9878-914101ED0CF3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582-4356-9878-914101ED0CF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582-4356-9878-914101ED0CF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582-4356-9878-914101ED0CF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582-4356-9878-914101ED0CF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582-4356-9878-914101ED0CF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582-4356-9878-914101ED0CF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582-4356-9878-914101ED0CF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582-4356-9878-914101ED0CF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582-4356-9878-914101ED0CF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Larsseit Bold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Spirits</c:v>
                </c:pt>
                <c:pt idx="1">
                  <c:v>Ready-to-Drink</c:v>
                </c:pt>
                <c:pt idx="2">
                  <c:v>Beer</c:v>
                </c:pt>
                <c:pt idx="3">
                  <c:v>Non-Alcoholic</c:v>
                </c:pt>
              </c:strCache>
            </c:strRef>
          </c:cat>
          <c:val>
            <c:numRef>
              <c:f>Sheet1!$B$3:$B$6</c:f>
              <c:numCache>
                <c:formatCode>0.0%</c:formatCode>
                <c:ptCount val="4"/>
                <c:pt idx="0">
                  <c:v>0.7415730337078652</c:v>
                </c:pt>
                <c:pt idx="1">
                  <c:v>0.5842696629213483</c:v>
                </c:pt>
                <c:pt idx="2">
                  <c:v>0.57677902621722843</c:v>
                </c:pt>
                <c:pt idx="3">
                  <c:v>0.12734082397003746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582-4356-9878-914101ED0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Larsseit Bold"/>
                <a:ea typeface="+mn-ea"/>
                <a:cs typeface="+mn-cs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  <c:min val="0"/>
        </c:scaling>
        <c:delete val="1"/>
        <c:axPos val="t"/>
        <c:numFmt formatCode="0%" sourceLinked="0"/>
        <c:majorTickMark val="none"/>
        <c:minorTickMark val="none"/>
        <c:tickLblPos val="nextTo"/>
        <c:crossAx val="2094734552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en-US" sz="1400" u="sng" dirty="0">
                <a:solidFill>
                  <a:srgbClr val="0000FF"/>
                </a:solidFill>
              </a:rPr>
              <a:t>SPIRITS</a:t>
            </a:r>
            <a:r>
              <a:rPr lang="en-US" sz="1400" u="sng" dirty="0">
                <a:solidFill>
                  <a:srgbClr val="595959"/>
                </a:solidFill>
              </a:rPr>
              <a:t> Drinkers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835789757049598"/>
          <c:y val="0.11726183532613978"/>
          <c:w val="0.61541927451376266"/>
          <c:h val="0.77091717701953921"/>
        </c:manualLayout>
      </c:layout>
      <c:bar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A4-4037-A316-C08CF74B0B7B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A4-4037-A316-C08CF74B0B7B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BA4-4037-A316-C08CF74B0B7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BA4-4037-A316-C08CF74B0B7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BA4-4037-A316-C08CF74B0B7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BA4-4037-A316-C08CF74B0B7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BA4-4037-A316-C08CF74B0B7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BA4-4037-A316-C08CF74B0B7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BA4-4037-A316-C08CF74B0B7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BA4-4037-A316-C08CF74B0B7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BA4-4037-A316-C08CF74B0B7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Larsseit Bold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Wine</c:v>
                </c:pt>
                <c:pt idx="1">
                  <c:v>Ready-to-Drink</c:v>
                </c:pt>
                <c:pt idx="2">
                  <c:v>Beer</c:v>
                </c:pt>
                <c:pt idx="3">
                  <c:v>Non-Alcoholic</c:v>
                </c:pt>
              </c:strCache>
            </c:strRef>
          </c:cat>
          <c:val>
            <c:numRef>
              <c:f>Sheet1!$B$3:$B$6</c:f>
              <c:numCache>
                <c:formatCode>0.0%</c:formatCode>
                <c:ptCount val="4"/>
                <c:pt idx="0">
                  <c:v>0.66171003717472121</c:v>
                </c:pt>
                <c:pt idx="1">
                  <c:v>0.60966542750929364</c:v>
                </c:pt>
                <c:pt idx="2">
                  <c:v>0.60594795539033453</c:v>
                </c:pt>
                <c:pt idx="3">
                  <c:v>0.11524163568773234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BA4-4037-A316-C08CF74B0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Larsseit Bold"/>
                <a:ea typeface="+mn-ea"/>
                <a:cs typeface="+mn-cs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  <c:min val="0"/>
        </c:scaling>
        <c:delete val="1"/>
        <c:axPos val="t"/>
        <c:numFmt formatCode="0%" sourceLinked="0"/>
        <c:majorTickMark val="none"/>
        <c:minorTickMark val="none"/>
        <c:tickLblPos val="nextTo"/>
        <c:crossAx val="2094734552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en-US" sz="1400" u="sng" dirty="0">
                <a:solidFill>
                  <a:srgbClr val="0000FF"/>
                </a:solidFill>
              </a:rPr>
              <a:t>RTD</a:t>
            </a:r>
            <a:r>
              <a:rPr lang="en-US" sz="1400" u="sng" dirty="0">
                <a:solidFill>
                  <a:srgbClr val="595959"/>
                </a:solidFill>
              </a:rPr>
              <a:t> Drinkers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835789757049598"/>
          <c:y val="0.11726183532613978"/>
          <c:w val="0.61541927451376266"/>
          <c:h val="0.77091717701953921"/>
        </c:manualLayout>
      </c:layout>
      <c:bar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A7-41E6-BDFE-3B8C01B4468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A7-41E6-BDFE-3B8C01B4468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A7-41E6-BDFE-3B8C01B4468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A7-41E6-BDFE-3B8C01B4468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EA7-41E6-BDFE-3B8C01B4468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EA7-41E6-BDFE-3B8C01B4468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EA7-41E6-BDFE-3B8C01B4468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EA7-41E6-BDFE-3B8C01B4468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EA7-41E6-BDFE-3B8C01B4468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EA7-41E6-BDFE-3B8C01B4468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EA7-41E6-BDFE-3B8C01B44689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Larsseit Bold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Spirits</c:v>
                </c:pt>
                <c:pt idx="1">
                  <c:v>Wine</c:v>
                </c:pt>
                <c:pt idx="2">
                  <c:v>Beer</c:v>
                </c:pt>
                <c:pt idx="3">
                  <c:v>Non-Alcoholic</c:v>
                </c:pt>
              </c:strCache>
            </c:strRef>
          </c:cat>
          <c:val>
            <c:numRef>
              <c:f>Sheet1!$B$3:$B$6</c:f>
              <c:numCache>
                <c:formatCode>0.0%</c:formatCode>
                <c:ptCount val="4"/>
                <c:pt idx="0">
                  <c:v>0.77290836653386452</c:v>
                </c:pt>
                <c:pt idx="1">
                  <c:v>0.65338645418326691</c:v>
                </c:pt>
                <c:pt idx="2">
                  <c:v>0.53386454183266929</c:v>
                </c:pt>
                <c:pt idx="3">
                  <c:v>0.15537848605577689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EA7-41E6-BDFE-3B8C01B44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Larsseit Bold"/>
                <a:ea typeface="+mn-ea"/>
                <a:cs typeface="+mn-cs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"/>
          <c:min val="0"/>
        </c:scaling>
        <c:delete val="1"/>
        <c:axPos val="t"/>
        <c:numFmt formatCode="0%" sourceLinked="0"/>
        <c:majorTickMark val="none"/>
        <c:minorTickMark val="none"/>
        <c:tickLblPos val="nextTo"/>
        <c:crossAx val="2094734552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u="sng" dirty="0">
                <a:solidFill>
                  <a:srgbClr val="0000FF"/>
                </a:solidFill>
              </a:rPr>
              <a:t>SPIRITS</a:t>
            </a:r>
            <a:r>
              <a:rPr lang="en-US" sz="1400" b="1" u="sng" dirty="0"/>
              <a:t> Drinkers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Respondents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4A-4981-A213-DB6F4FA029E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4A-4981-A213-DB6F4FA029E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4A-4981-A213-DB6F4FA029EA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84A-4981-A213-DB6F4FA029EA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84A-4981-A213-DB6F4FA029E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I've Always Drank SPIRITS Most Often</c:v>
                </c:pt>
                <c:pt idx="1">
                  <c:v>Beer</c:v>
                </c:pt>
                <c:pt idx="2">
                  <c:v>Wine</c:v>
                </c:pt>
                <c:pt idx="3">
                  <c:v>Ready-to-Drink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100</c:v>
                </c:pt>
                <c:pt idx="1">
                  <c:v>77</c:v>
                </c:pt>
                <c:pt idx="2">
                  <c:v>50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4A-4981-A213-DB6F4FA02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u="sng" dirty="0">
                <a:solidFill>
                  <a:srgbClr val="0000FF"/>
                </a:solidFill>
              </a:rPr>
              <a:t>BEER</a:t>
            </a:r>
            <a:r>
              <a:rPr lang="en-US" sz="1400" b="1" u="sng" dirty="0"/>
              <a:t> Drinkers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Respondents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11-44E1-A0CB-C8AF175DFA3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11-44E1-A0CB-C8AF175DFA3B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711-44E1-A0CB-C8AF175DFA3B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711-44E1-A0CB-C8AF175DFA3B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711-44E1-A0CB-C8AF175DFA3B}"/>
                </c:ext>
              </c:extLst>
            </c:dLbl>
            <c:dLbl>
              <c:idx val="3"/>
              <c:layout>
                <c:manualLayout>
                  <c:x val="-1.1595308398950139E-2"/>
                  <c:y val="-8.9126749781277548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11-44E1-A0CB-C8AF175DFA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I've Always Drank BEER Most Often</c:v>
                </c:pt>
                <c:pt idx="1">
                  <c:v>Spirits</c:v>
                </c:pt>
                <c:pt idx="2">
                  <c:v>Wine</c:v>
                </c:pt>
                <c:pt idx="3">
                  <c:v>Ready-to-Drink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148</c:v>
                </c:pt>
                <c:pt idx="1">
                  <c:v>64</c:v>
                </c:pt>
                <c:pt idx="2">
                  <c:v>39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11-44E1-A0CB-C8AF175DF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u="sng" dirty="0">
                <a:solidFill>
                  <a:srgbClr val="0000FF"/>
                </a:solidFill>
              </a:rPr>
              <a:t>RTD</a:t>
            </a:r>
            <a:r>
              <a:rPr lang="en-US" sz="1400" b="1" u="sng" dirty="0"/>
              <a:t> Drinkers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Respondents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3B-4BC8-B7CD-961F7EECADE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3B-4BC8-B7CD-961F7EECADEE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3B-4BC8-B7CD-961F7EECADEE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53B-4BC8-B7CD-961F7EECADEE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53B-4BC8-B7CD-961F7EECADE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I've Always Drank RTD Most Often</c:v>
                </c:pt>
                <c:pt idx="1">
                  <c:v>Spirits</c:v>
                </c:pt>
                <c:pt idx="2">
                  <c:v>Beer</c:v>
                </c:pt>
                <c:pt idx="3">
                  <c:v>Wine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96</c:v>
                </c:pt>
                <c:pt idx="1">
                  <c:v>64</c:v>
                </c:pt>
                <c:pt idx="2">
                  <c:v>51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3B-4BC8-B7CD-961F7EECA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6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SKU Count CYA,</a:t>
            </a:r>
            <a:r>
              <a:rPr lang="en-US" sz="1600" b="1" baseline="0" dirty="0"/>
              <a:t> by Segment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SKU Ct CYA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\+#,##0;[Red]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TTL BEER</c:v>
                </c:pt>
                <c:pt idx="1">
                  <c:v>PREMIUM</c:v>
                </c:pt>
                <c:pt idx="2">
                  <c:v>IMPORT</c:v>
                </c:pt>
                <c:pt idx="3">
                  <c:v>BELOW PREM</c:v>
                </c:pt>
                <c:pt idx="4">
                  <c:v>CRAFT</c:v>
                </c:pt>
                <c:pt idx="5">
                  <c:v>SUPER PREM</c:v>
                </c:pt>
                <c:pt idx="6">
                  <c:v>FMB</c:v>
                </c:pt>
                <c:pt idx="7">
                  <c:v>HARD SELTZER</c:v>
                </c:pt>
                <c:pt idx="8">
                  <c:v>CIDER</c:v>
                </c:pt>
                <c:pt idx="9">
                  <c:v>MALT LIQUOR</c:v>
                </c:pt>
                <c:pt idx="10">
                  <c:v>NA BEER</c:v>
                </c:pt>
                <c:pt idx="11">
                  <c:v>RTD SPIRITS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-1419</c:v>
                </c:pt>
                <c:pt idx="1">
                  <c:v>-8</c:v>
                </c:pt>
                <c:pt idx="2">
                  <c:v>-162</c:v>
                </c:pt>
                <c:pt idx="3">
                  <c:v>-62</c:v>
                </c:pt>
                <c:pt idx="4">
                  <c:v>-1004</c:v>
                </c:pt>
                <c:pt idx="5">
                  <c:v>-37</c:v>
                </c:pt>
                <c:pt idx="6">
                  <c:v>19</c:v>
                </c:pt>
                <c:pt idx="7">
                  <c:v>-85</c:v>
                </c:pt>
                <c:pt idx="8">
                  <c:v>-72</c:v>
                </c:pt>
                <c:pt idx="9">
                  <c:v>-8</c:v>
                </c:pt>
                <c:pt idx="10">
                  <c:v>61</c:v>
                </c:pt>
                <c:pt idx="11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1-443E-9B08-82AB125CE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2821455"/>
        <c:axId val="1312824335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SKU Ct % CYA</c:v>
                </c:pt>
              </c:strCache>
            </c:strRef>
          </c:tx>
          <c:spPr>
            <a:ln w="12700" cap="rnd">
              <a:solidFill>
                <a:srgbClr val="FFC000"/>
              </a:solidFill>
              <a:prstDash val="dash"/>
              <a:round/>
            </a:ln>
            <a:effectLst/>
          </c:spPr>
          <c:marker>
            <c:symbol val="diamond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Lbls>
            <c:dLbl>
              <c:idx val="8"/>
              <c:numFmt formatCode="\+0.0%;[Red]\-0.0%" sourceLinked="0"/>
              <c:spPr>
                <a:solidFill>
                  <a:schemeClr val="bg1"/>
                </a:solidFill>
                <a:ln w="28575">
                  <a:solidFill>
                    <a:srgbClr val="00206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5F2-4632-A208-1079245C8B08}"/>
                </c:ext>
              </c:extLst>
            </c:dLbl>
            <c:numFmt formatCode="\+0.0%;[Red]\-0.0%" sourceLinked="0"/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TTL BEER</c:v>
                </c:pt>
                <c:pt idx="1">
                  <c:v>PREMIUM</c:v>
                </c:pt>
                <c:pt idx="2">
                  <c:v>IMPORT</c:v>
                </c:pt>
                <c:pt idx="3">
                  <c:v>BELOW PREM</c:v>
                </c:pt>
                <c:pt idx="4">
                  <c:v>CRAFT</c:v>
                </c:pt>
                <c:pt idx="5">
                  <c:v>SUPER PREM</c:v>
                </c:pt>
                <c:pt idx="6">
                  <c:v>FMB</c:v>
                </c:pt>
                <c:pt idx="7">
                  <c:v>HARD SELTZER</c:v>
                </c:pt>
                <c:pt idx="8">
                  <c:v>CIDER</c:v>
                </c:pt>
                <c:pt idx="9">
                  <c:v>MALT LIQUOR</c:v>
                </c:pt>
                <c:pt idx="10">
                  <c:v>NA BEER</c:v>
                </c:pt>
                <c:pt idx="11">
                  <c:v>RTD SPIRITS</c:v>
                </c:pt>
              </c:strCache>
            </c:strRef>
          </c:cat>
          <c:val>
            <c:numRef>
              <c:f>Sheet1!$C$2:$C$13</c:f>
              <c:numCache>
                <c:formatCode>#,##0.0</c:formatCode>
                <c:ptCount val="12"/>
                <c:pt idx="0">
                  <c:v>-4.4822793606671301</c:v>
                </c:pt>
                <c:pt idx="1">
                  <c:v>-1.7582417582417582</c:v>
                </c:pt>
                <c:pt idx="2">
                  <c:v>-5.9340659340659334</c:v>
                </c:pt>
                <c:pt idx="3">
                  <c:v>-8.6834733893557416</c:v>
                </c:pt>
                <c:pt idx="4">
                  <c:v>-4.5456603431883007</c:v>
                </c:pt>
                <c:pt idx="5">
                  <c:v>-11.111111111111111</c:v>
                </c:pt>
                <c:pt idx="6">
                  <c:v>1.0882016036655211</c:v>
                </c:pt>
                <c:pt idx="7">
                  <c:v>-5.5701179554390565</c:v>
                </c:pt>
                <c:pt idx="8">
                  <c:v>-3.730569948186528</c:v>
                </c:pt>
                <c:pt idx="9">
                  <c:v>-5.8394160583941606</c:v>
                </c:pt>
                <c:pt idx="10">
                  <c:v>18.484848484848484</c:v>
                </c:pt>
                <c:pt idx="11">
                  <c:v>13.868613138686131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E01-443E-9B08-82AB125CE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8635151"/>
        <c:axId val="1438629871"/>
      </c:lineChart>
      <c:catAx>
        <c:axId val="1312821455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824335"/>
        <c:crosses val="autoZero"/>
        <c:auto val="1"/>
        <c:lblAlgn val="ctr"/>
        <c:lblOffset val="100"/>
        <c:noMultiLvlLbl val="0"/>
      </c:catAx>
      <c:valAx>
        <c:axId val="1312824335"/>
        <c:scaling>
          <c:orientation val="minMax"/>
          <c:min val="-5000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821455"/>
        <c:crosses val="autoZero"/>
        <c:crossBetween val="between"/>
      </c:valAx>
      <c:valAx>
        <c:axId val="1438629871"/>
        <c:scaling>
          <c:orientation val="minMax"/>
          <c:max val="25"/>
          <c:min val="-25"/>
        </c:scaling>
        <c:delete val="0"/>
        <c:axPos val="r"/>
        <c:numFmt formatCode="#,##0.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8635151"/>
        <c:crosses val="max"/>
        <c:crossBetween val="between"/>
        <c:dispUnits>
          <c:builtInUnit val="hundreds"/>
        </c:dispUnits>
      </c:valAx>
      <c:catAx>
        <c:axId val="14386351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8629871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Avg. # of Items % CYA, by Channel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Outlets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\+#,##0.0;[Red]\-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TTL BEER</c:v>
                </c:pt>
                <c:pt idx="1">
                  <c:v>PREMIUM</c:v>
                </c:pt>
                <c:pt idx="2">
                  <c:v>IMPORT</c:v>
                </c:pt>
                <c:pt idx="3">
                  <c:v>BELOW PREM</c:v>
                </c:pt>
                <c:pt idx="4">
                  <c:v>CRAFT</c:v>
                </c:pt>
                <c:pt idx="5">
                  <c:v>SUPER PREM</c:v>
                </c:pt>
                <c:pt idx="6">
                  <c:v>FMB</c:v>
                </c:pt>
                <c:pt idx="7">
                  <c:v>HARD SELTZER</c:v>
                </c:pt>
                <c:pt idx="8">
                  <c:v>CIDER</c:v>
                </c:pt>
                <c:pt idx="9">
                  <c:v>MALT LIQUOR</c:v>
                </c:pt>
                <c:pt idx="10">
                  <c:v>NA BEER</c:v>
                </c:pt>
                <c:pt idx="11">
                  <c:v>RTD SPIRITS</c:v>
                </c:pt>
              </c:strCache>
            </c:strRef>
          </c:cat>
          <c:val>
            <c:numRef>
              <c:f>Sheet1!$B$2:$B$13</c:f>
              <c:numCache>
                <c:formatCode>#,##0.0</c:formatCode>
                <c:ptCount val="12"/>
                <c:pt idx="0">
                  <c:v>-3.073</c:v>
                </c:pt>
                <c:pt idx="1">
                  <c:v>-2.7949999999999999</c:v>
                </c:pt>
                <c:pt idx="2">
                  <c:v>1.9890000000000001</c:v>
                </c:pt>
                <c:pt idx="3">
                  <c:v>-2.3140000000000001</c:v>
                </c:pt>
                <c:pt idx="4">
                  <c:v>-8.1289999999999996</c:v>
                </c:pt>
                <c:pt idx="5">
                  <c:v>-3.2490000000000001</c:v>
                </c:pt>
                <c:pt idx="6">
                  <c:v>10.909000000000001</c:v>
                </c:pt>
                <c:pt idx="7">
                  <c:v>-14.048999999999999</c:v>
                </c:pt>
                <c:pt idx="8">
                  <c:v>-5.8179999999999996</c:v>
                </c:pt>
                <c:pt idx="9">
                  <c:v>-5.5250000000000004</c:v>
                </c:pt>
                <c:pt idx="10">
                  <c:v>20.565000000000001</c:v>
                </c:pt>
                <c:pt idx="11">
                  <c:v>32.741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30-4E66-8E3D-27889E607D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Grocery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\+#,##0.0;[Red]\-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TTL BEER</c:v>
                </c:pt>
                <c:pt idx="1">
                  <c:v>PREMIUM</c:v>
                </c:pt>
                <c:pt idx="2">
                  <c:v>IMPORT</c:v>
                </c:pt>
                <c:pt idx="3">
                  <c:v>BELOW PREM</c:v>
                </c:pt>
                <c:pt idx="4">
                  <c:v>CRAFT</c:v>
                </c:pt>
                <c:pt idx="5">
                  <c:v>SUPER PREM</c:v>
                </c:pt>
                <c:pt idx="6">
                  <c:v>FMB</c:v>
                </c:pt>
                <c:pt idx="7">
                  <c:v>HARD SELTZER</c:v>
                </c:pt>
                <c:pt idx="8">
                  <c:v>CIDER</c:v>
                </c:pt>
                <c:pt idx="9">
                  <c:v>MALT LIQUOR</c:v>
                </c:pt>
                <c:pt idx="10">
                  <c:v>NA BEER</c:v>
                </c:pt>
                <c:pt idx="11">
                  <c:v>RTD SPIRITS</c:v>
                </c:pt>
              </c:strCache>
            </c:strRef>
          </c:cat>
          <c:val>
            <c:numRef>
              <c:f>Sheet1!$C$2:$C$13</c:f>
              <c:numCache>
                <c:formatCode>#,##0.0</c:formatCode>
                <c:ptCount val="12"/>
                <c:pt idx="0">
                  <c:v>-1.956</c:v>
                </c:pt>
                <c:pt idx="1">
                  <c:v>-1.603</c:v>
                </c:pt>
                <c:pt idx="2">
                  <c:v>5.6159999999999997</c:v>
                </c:pt>
                <c:pt idx="3">
                  <c:v>-2.0680000000000001</c:v>
                </c:pt>
                <c:pt idx="4">
                  <c:v>-5.5449999999999999</c:v>
                </c:pt>
                <c:pt idx="5">
                  <c:v>-2.5470000000000002</c:v>
                </c:pt>
                <c:pt idx="6">
                  <c:v>12.666</c:v>
                </c:pt>
                <c:pt idx="7">
                  <c:v>-13.426</c:v>
                </c:pt>
                <c:pt idx="8">
                  <c:v>-3.44</c:v>
                </c:pt>
                <c:pt idx="9">
                  <c:v>-5.4770000000000003</c:v>
                </c:pt>
                <c:pt idx="10">
                  <c:v>26.355</c:v>
                </c:pt>
                <c:pt idx="11">
                  <c:v>40.779000000000003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30-4E66-8E3D-27889E607D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Convenience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\+#,##0.0;[Red]\-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TTL BEER</c:v>
                </c:pt>
                <c:pt idx="1">
                  <c:v>PREMIUM</c:v>
                </c:pt>
                <c:pt idx="2">
                  <c:v>IMPORT</c:v>
                </c:pt>
                <c:pt idx="3">
                  <c:v>BELOW PREM</c:v>
                </c:pt>
                <c:pt idx="4">
                  <c:v>CRAFT</c:v>
                </c:pt>
                <c:pt idx="5">
                  <c:v>SUPER PREM</c:v>
                </c:pt>
                <c:pt idx="6">
                  <c:v>FMB</c:v>
                </c:pt>
                <c:pt idx="7">
                  <c:v>HARD SELTZER</c:v>
                </c:pt>
                <c:pt idx="8">
                  <c:v>CIDER</c:v>
                </c:pt>
                <c:pt idx="9">
                  <c:v>MALT LIQUOR</c:v>
                </c:pt>
                <c:pt idx="10">
                  <c:v>NA BEER</c:v>
                </c:pt>
                <c:pt idx="11">
                  <c:v>RTD SPIRITS</c:v>
                </c:pt>
              </c:strCache>
            </c:strRef>
          </c:cat>
          <c:val>
            <c:numRef>
              <c:f>Sheet1!$D$2:$D$13</c:f>
              <c:numCache>
                <c:formatCode>#,##0.0</c:formatCode>
                <c:ptCount val="12"/>
                <c:pt idx="0">
                  <c:v>0.55100000000000005</c:v>
                </c:pt>
                <c:pt idx="1">
                  <c:v>-3.5169999999999999</c:v>
                </c:pt>
                <c:pt idx="2">
                  <c:v>5.109</c:v>
                </c:pt>
                <c:pt idx="3">
                  <c:v>-2.657</c:v>
                </c:pt>
                <c:pt idx="4">
                  <c:v>1.9219999999999999</c:v>
                </c:pt>
                <c:pt idx="5">
                  <c:v>-3.7149999999999999</c:v>
                </c:pt>
                <c:pt idx="6">
                  <c:v>13.756</c:v>
                </c:pt>
                <c:pt idx="7">
                  <c:v>-12.82</c:v>
                </c:pt>
                <c:pt idx="8">
                  <c:v>6.4870000000000001</c:v>
                </c:pt>
                <c:pt idx="9">
                  <c:v>-6.4050000000000002</c:v>
                </c:pt>
                <c:pt idx="10">
                  <c:v>11.94</c:v>
                </c:pt>
                <c:pt idx="11">
                  <c:v>39.149000000000001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30-4E66-8E3D-27889E607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5908719"/>
        <c:axId val="1635909679"/>
      </c:barChart>
      <c:catAx>
        <c:axId val="1635908719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5909679"/>
        <c:crosses val="autoZero"/>
        <c:auto val="1"/>
        <c:lblAlgn val="ctr"/>
        <c:lblOffset val="100"/>
        <c:noMultiLvlLbl val="0"/>
      </c:catAx>
      <c:valAx>
        <c:axId val="1635909679"/>
        <c:scaling>
          <c:orientation val="minMax"/>
          <c:min val="-25"/>
        </c:scaling>
        <c:delete val="0"/>
        <c:axPos val="l"/>
        <c:numFmt formatCode="#,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5908719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$ per Item per Store Selling,</a:t>
            </a:r>
            <a:r>
              <a:rPr lang="en-US" sz="1600" b="1" baseline="0" dirty="0"/>
              <a:t> by Segment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 / Item / Store Selling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TTL BEER</c:v>
                </c:pt>
                <c:pt idx="1">
                  <c:v>PREMIUM</c:v>
                </c:pt>
                <c:pt idx="2">
                  <c:v>IMPORT</c:v>
                </c:pt>
                <c:pt idx="3">
                  <c:v>BELOW PREM</c:v>
                </c:pt>
                <c:pt idx="4">
                  <c:v>CRAFT</c:v>
                </c:pt>
                <c:pt idx="5">
                  <c:v>SUPER PREM</c:v>
                </c:pt>
                <c:pt idx="6">
                  <c:v>FMB</c:v>
                </c:pt>
                <c:pt idx="7">
                  <c:v>HARD SELTZER</c:v>
                </c:pt>
                <c:pt idx="8">
                  <c:v>CIDER</c:v>
                </c:pt>
                <c:pt idx="9">
                  <c:v>MALT LIQUOR</c:v>
                </c:pt>
                <c:pt idx="10">
                  <c:v>NA BEER</c:v>
                </c:pt>
                <c:pt idx="11">
                  <c:v>RTD SPIRITS</c:v>
                </c:pt>
              </c:strCache>
            </c:strRef>
          </c:cat>
          <c:val>
            <c:numRef>
              <c:f>Sheet1!$B$2:$B$13</c:f>
              <c:numCache>
                <c:formatCode>"$"#,##0.0</c:formatCode>
                <c:ptCount val="12"/>
                <c:pt idx="0">
                  <c:v>410.99200000000002</c:v>
                </c:pt>
                <c:pt idx="1">
                  <c:v>684.14700000000005</c:v>
                </c:pt>
                <c:pt idx="2">
                  <c:v>563.59900000000005</c:v>
                </c:pt>
                <c:pt idx="3">
                  <c:v>580.78599999999994</c:v>
                </c:pt>
                <c:pt idx="4">
                  <c:v>194.99100000000001</c:v>
                </c:pt>
                <c:pt idx="5">
                  <c:v>505.40100000000001</c:v>
                </c:pt>
                <c:pt idx="6">
                  <c:v>254.822</c:v>
                </c:pt>
                <c:pt idx="7">
                  <c:v>296.39699999999999</c:v>
                </c:pt>
                <c:pt idx="8">
                  <c:v>223.16499999999999</c:v>
                </c:pt>
                <c:pt idx="9">
                  <c:v>457.69900000000001</c:v>
                </c:pt>
                <c:pt idx="10">
                  <c:v>216.17699999999999</c:v>
                </c:pt>
                <c:pt idx="11">
                  <c:v>257.096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F4-464F-BDD4-B4B19782A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2821455"/>
        <c:axId val="1312824335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$ / Item / Store Selling % Chg YA</c:v>
                </c:pt>
              </c:strCache>
            </c:strRef>
          </c:tx>
          <c:spPr>
            <a:ln w="12700" cap="rnd">
              <a:solidFill>
                <a:srgbClr val="FFC000"/>
              </a:solidFill>
              <a:prstDash val="dash"/>
              <a:round/>
            </a:ln>
            <a:effectLst/>
          </c:spPr>
          <c:marker>
            <c:symbol val="diamond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Lbls>
            <c:dLbl>
              <c:idx val="8"/>
              <c:numFmt formatCode="\+0.0%;[Red]\-0.0%" sourceLinked="0"/>
              <c:spPr>
                <a:solidFill>
                  <a:schemeClr val="bg1"/>
                </a:solidFill>
                <a:ln w="28575">
                  <a:solidFill>
                    <a:srgbClr val="00206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DF4-464F-BDD4-B4B19782AB47}"/>
                </c:ext>
              </c:extLst>
            </c:dLbl>
            <c:numFmt formatCode="\+0.0%;[Red]\-0.0%" sourceLinked="0"/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TTL BEER</c:v>
                </c:pt>
                <c:pt idx="1">
                  <c:v>PREMIUM</c:v>
                </c:pt>
                <c:pt idx="2">
                  <c:v>IMPORT</c:v>
                </c:pt>
                <c:pt idx="3">
                  <c:v>BELOW PREM</c:v>
                </c:pt>
                <c:pt idx="4">
                  <c:v>CRAFT</c:v>
                </c:pt>
                <c:pt idx="5">
                  <c:v>SUPER PREM</c:v>
                </c:pt>
                <c:pt idx="6">
                  <c:v>FMB</c:v>
                </c:pt>
                <c:pt idx="7">
                  <c:v>HARD SELTZER</c:v>
                </c:pt>
                <c:pt idx="8">
                  <c:v>CIDER</c:v>
                </c:pt>
                <c:pt idx="9">
                  <c:v>MALT LIQUOR</c:v>
                </c:pt>
                <c:pt idx="10">
                  <c:v>NA BEER</c:v>
                </c:pt>
                <c:pt idx="11">
                  <c:v>RTD SPIRITS</c:v>
                </c:pt>
              </c:strCache>
            </c:strRef>
          </c:cat>
          <c:val>
            <c:numRef>
              <c:f>Sheet1!$C$2:$C$13</c:f>
              <c:numCache>
                <c:formatCode>#,##0.0</c:formatCode>
                <c:ptCount val="12"/>
                <c:pt idx="0">
                  <c:v>1.641</c:v>
                </c:pt>
                <c:pt idx="1">
                  <c:v>0.84699999999999998</c:v>
                </c:pt>
                <c:pt idx="2">
                  <c:v>0.19900000000000001</c:v>
                </c:pt>
                <c:pt idx="3">
                  <c:v>6.1970000000000001</c:v>
                </c:pt>
                <c:pt idx="4">
                  <c:v>0.57899999999999996</c:v>
                </c:pt>
                <c:pt idx="5">
                  <c:v>3.359</c:v>
                </c:pt>
                <c:pt idx="6">
                  <c:v>3.5339999999999998</c:v>
                </c:pt>
                <c:pt idx="7">
                  <c:v>-3.468</c:v>
                </c:pt>
                <c:pt idx="8">
                  <c:v>7.3140000000000001</c:v>
                </c:pt>
                <c:pt idx="9">
                  <c:v>7.7889999999999997</c:v>
                </c:pt>
                <c:pt idx="10">
                  <c:v>-3.9689999999999999</c:v>
                </c:pt>
                <c:pt idx="11">
                  <c:v>1.1839999999999999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F4-464F-BDD4-B4B19782A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8635151"/>
        <c:axId val="1438629871"/>
      </c:lineChart>
      <c:catAx>
        <c:axId val="1312821455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824335"/>
        <c:crosses val="autoZero"/>
        <c:auto val="1"/>
        <c:lblAlgn val="ctr"/>
        <c:lblOffset val="100"/>
        <c:noMultiLvlLbl val="0"/>
      </c:catAx>
      <c:valAx>
        <c:axId val="1312824335"/>
        <c:scaling>
          <c:orientation val="minMax"/>
          <c:min val="-300"/>
        </c:scaling>
        <c:delete val="0"/>
        <c:axPos val="l"/>
        <c:numFmt formatCode="&quot;$&quot;#,##0.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821455"/>
        <c:crosses val="autoZero"/>
        <c:crossBetween val="between"/>
      </c:valAx>
      <c:valAx>
        <c:axId val="1438629871"/>
        <c:scaling>
          <c:orientation val="minMax"/>
          <c:max val="50"/>
          <c:min val="-25"/>
        </c:scaling>
        <c:delete val="0"/>
        <c:axPos val="r"/>
        <c:numFmt formatCode="#,##0.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8635151"/>
        <c:crosses val="max"/>
        <c:crossBetween val="between"/>
        <c:dispUnits>
          <c:builtInUnit val="hundreds"/>
        </c:dispUnits>
      </c:valAx>
      <c:catAx>
        <c:axId val="14386351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8629871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u="sng" dirty="0"/>
              <a:t>$ Sales</a:t>
            </a:r>
            <a:r>
              <a:rPr lang="en-US" sz="1200" b="1" u="sng" baseline="0" dirty="0"/>
              <a:t> % CYA</a:t>
            </a:r>
            <a:endParaRPr lang="en-US" sz="1200" b="1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9839867672790902"/>
          <c:y val="9.6250000000000002E-2"/>
          <c:w val="0.39326798993875767"/>
          <c:h val="0.8731944444444445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$ Sales % CYA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shade val="5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26-4847-8424-D0CDDC7241E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26-4847-8424-D0CDDC7241E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26-4847-8424-D0CDDC7241E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26-4847-8424-D0CDDC7241E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tint val="5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26-4847-8424-D0CDDC7241E5}"/>
              </c:ext>
            </c:extLst>
          </c:dPt>
          <c:dLbls>
            <c:numFmt formatCode="\+#,##0.0;[Red]\-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Tier 1
(Angry Orchard)</c:v>
                </c:pt>
                <c:pt idx="1">
                  <c:v>Tier 2
(5% CWD or Higher)</c:v>
                </c:pt>
                <c:pt idx="2">
                  <c:v>Tier 3
(2-5% CWD)</c:v>
                </c:pt>
                <c:pt idx="3">
                  <c:v>Tier 4
(1-2% CWD)</c:v>
                </c:pt>
                <c:pt idx="4">
                  <c:v>Tier 5
(&lt;1% CWD)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-1.8335053122673175</c:v>
                </c:pt>
                <c:pt idx="1">
                  <c:v>9.7058218509611809</c:v>
                </c:pt>
                <c:pt idx="2">
                  <c:v>11.60290229900486</c:v>
                </c:pt>
                <c:pt idx="3">
                  <c:v>1.0986371514429429</c:v>
                </c:pt>
                <c:pt idx="4">
                  <c:v>-5.8712944291093319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26-4847-8424-D0CDDC724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42051184"/>
        <c:axId val="1742038704"/>
      </c:barChart>
      <c:catAx>
        <c:axId val="17420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038704"/>
        <c:crosses val="autoZero"/>
        <c:auto val="1"/>
        <c:lblAlgn val="ctr"/>
        <c:lblOffset val="100"/>
        <c:noMultiLvlLbl val="0"/>
      </c:catAx>
      <c:valAx>
        <c:axId val="1742038704"/>
        <c:scaling>
          <c:orientation val="minMax"/>
        </c:scaling>
        <c:delete val="1"/>
        <c:axPos val="t"/>
        <c:numFmt formatCode="#,##0.0" sourceLinked="1"/>
        <c:majorTickMark val="none"/>
        <c:minorTickMark val="none"/>
        <c:tickLblPos val="nextTo"/>
        <c:crossAx val="17420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u="sng" dirty="0"/>
              <a:t># of Families (# Growing)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9839867672790902"/>
          <c:y val="9.6250000000000002E-2"/>
          <c:w val="0.4036846566054243"/>
          <c:h val="0.8731944444444445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 of BFs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7F-4266-9DDE-E7C4D9B3ABC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7F-4266-9DDE-E7C4D9B3ABC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F7F-4266-9DDE-E7C4D9B3ABC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F7F-4266-9DDE-E7C4D9B3ABC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F7F-4266-9DDE-E7C4D9B3ABC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Tier 1
(Angry Orchard)</c:v>
                </c:pt>
                <c:pt idx="1">
                  <c:v>Tier 2
(5% CWD or Higher)</c:v>
                </c:pt>
                <c:pt idx="2">
                  <c:v>Tier 3
(2-5% CWD)</c:v>
                </c:pt>
                <c:pt idx="3">
                  <c:v>Tier 4
(1-2% CWD)</c:v>
                </c:pt>
                <c:pt idx="4">
                  <c:v>Tier 5
(&lt;1% CWD)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</c:v>
                </c:pt>
                <c:pt idx="1">
                  <c:v>11</c:v>
                </c:pt>
                <c:pt idx="2">
                  <c:v>11</c:v>
                </c:pt>
                <c:pt idx="3">
                  <c:v>12</c:v>
                </c:pt>
                <c:pt idx="4">
                  <c:v>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F7F-4266-9DDE-E7C4D9B3AB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# of BFs Growing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Tier 1
(Angry Orchard)</c:v>
                </c:pt>
                <c:pt idx="1">
                  <c:v>Tier 2
(5% CWD or Higher)</c:v>
                </c:pt>
                <c:pt idx="2">
                  <c:v>Tier 3
(2-5% CWD)</c:v>
                </c:pt>
                <c:pt idx="3">
                  <c:v>Tier 4
(1-2% CWD)</c:v>
                </c:pt>
                <c:pt idx="4">
                  <c:v>Tier 5
(&lt;1% CWD)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0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  <c:pt idx="4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F7F-4266-9DDE-E7C4D9B3A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42051184"/>
        <c:axId val="1742038704"/>
      </c:barChart>
      <c:catAx>
        <c:axId val="17420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038704"/>
        <c:crosses val="autoZero"/>
        <c:auto val="1"/>
        <c:lblAlgn val="ctr"/>
        <c:lblOffset val="100"/>
        <c:noMultiLvlLbl val="0"/>
      </c:catAx>
      <c:valAx>
        <c:axId val="1742038704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17420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6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839F297-530E-4973-A145-796E50BFDB9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5F5A5B6-57FF-462B-B239-4D5722356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7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Cider only has a 68% National CWD across All Outlets (90% in Grocery, 51% in C-Stores) vs. Craft which has 93% National CWD or even Malt Liquor at 74% National CWD = </a:t>
            </a:r>
            <a:r>
              <a:rPr lang="en-US" b="1" dirty="0"/>
              <a:t>Opportunities to Expand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5A5B6-57FF-462B-B239-4D57223567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37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4/16 Cans flat YoY, but this is primarily due to ONE SKU (Seattle Cider Dry Cider), format is +7% excluding this ONE SKU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5A5B6-57FF-462B-B239-4D57223567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91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4/16 Cans flat YoY, but this is primarily due to ONE SKU (Seattle Cider Dry Cider), format is +7% excluding this ONE SKU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5A5B6-57FF-462B-B239-4D57223567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05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4/16 Cans flat YoY, but this is primarily due to ONE SKU (Seattle Cider Dry Cider), format is +7% excluding this ONE SKU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5A5B6-57FF-462B-B239-4D57223567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20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&lt;10% of Cider drinkers stayed within 1-3 BevAl categories…only ONE said they were loyal to ONLY Cider [29M Los Angeles, CA]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5A5B6-57FF-462B-B239-4D572235676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57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57EFA-83B0-4CD8-AA39-49ADE5E0681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8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Avg. # of Items for Cider rank on par with NA Beer (~8 All Outlets, ~10 in Food, ~2-3 in C-Stores, ~30 in Liquor)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5A5B6-57FF-462B-B239-4D57223567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7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~300 Craft BFs (of 2,600) have 1% national CWD or Higher (11% of Craft BFs) vs. 35 (of 400) for Cider (9% of Cider BFs)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5A5B6-57FF-462B-B239-4D57223567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~300 Craft BFs (of 2,600) have 1% national CWD or Higher (11% of Craft BFs) vs. 35 (of 400) for Cider (9% of Cider BFs)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5A5B6-57FF-462B-B239-4D57223567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5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half of the T25 GROWTH BFs have less than 2% national CWD (Tiers 4-5)</a:t>
            </a:r>
          </a:p>
          <a:p>
            <a:r>
              <a:rPr lang="en-US" dirty="0"/>
              <a:t>Velocity can really resonate within a controlled geographical footprint, rivalling some of the “big” brands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5A5B6-57FF-462B-B239-4D57223567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37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of NEW Cider Brands down -15% to -20% vs. YA over P3Y (vs. Total Cider -2% to -4%)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5A5B6-57FF-462B-B239-4D57223567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28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5A5B6-57FF-462B-B239-4D57223567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48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~38% of all Cider Brands x NEW are showing some degree of growth through YTD 2023</a:t>
            </a:r>
          </a:p>
          <a:p>
            <a:r>
              <a:rPr lang="en-US" dirty="0"/>
              <a:t>Unflavored = Not Specified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5A5B6-57FF-462B-B239-4D57223567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0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Stone Fruit = Cherry-driven</a:t>
            </a:r>
          </a:p>
          <a:p>
            <a:r>
              <a:rPr lang="en-US" dirty="0"/>
              <a:t>Tropical = Angry Orchard Tropical (Pineapple, Passion Fruit)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5A5B6-57FF-462B-B239-4D57223567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5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ChangeArrowheads="1"/>
          </p:cNvSpPr>
          <p:nvPr/>
        </p:nvSpPr>
        <p:spPr bwMode="auto">
          <a:xfrm rot="10800000">
            <a:off x="0" y="0"/>
            <a:ext cx="12192000" cy="1096794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tint val="24314"/>
                  <a:invGamma/>
                </a:srgbClr>
              </a:gs>
              <a:gs pos="100000">
                <a:srgbClr val="FFC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 dirty="0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549D6-57C3-4BE8-B573-A593B725F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1441" y="6459785"/>
            <a:ext cx="2161089" cy="365760"/>
            <a:chOff x="91441" y="6459785"/>
            <a:chExt cx="2161089" cy="365760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23730" y="6520745"/>
              <a:ext cx="1828800" cy="24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l">
                <a:defRPr/>
              </a:pPr>
              <a:r>
                <a:rPr lang="en-US" sz="1400" b="1" dirty="0">
                  <a:solidFill>
                    <a:schemeClr val="bg1"/>
                  </a:solidFill>
                  <a:effectLst/>
                </a:rPr>
                <a:t>The BWC Company</a:t>
              </a:r>
            </a:p>
          </p:txBody>
        </p:sp>
        <p:pic>
          <p:nvPicPr>
            <p:cNvPr id="12" name="Picture 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1" y="6459785"/>
              <a:ext cx="27432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100051" y="5125166"/>
            <a:ext cx="10058400" cy="73152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207658" y="5012946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1097280" y="4188011"/>
            <a:ext cx="10058400" cy="731520"/>
          </a:xfrm>
        </p:spPr>
        <p:txBody>
          <a:bodyPr anchor="ctr">
            <a:normAutofit/>
          </a:bodyPr>
          <a:lstStyle>
            <a:lvl1pPr algn="ctr">
              <a:lnSpc>
                <a:spcPct val="85000"/>
              </a:lnSpc>
              <a:defRPr sz="4800" spc="-50" baseline="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6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ChangeArrowheads="1"/>
          </p:cNvSpPr>
          <p:nvPr/>
        </p:nvSpPr>
        <p:spPr bwMode="auto">
          <a:xfrm rot="10800000">
            <a:off x="0" y="0"/>
            <a:ext cx="12192000" cy="1096794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tint val="24314"/>
                  <a:invGamma/>
                </a:srgbClr>
              </a:gs>
              <a:gs pos="100000">
                <a:srgbClr val="FFC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1441" y="6459785"/>
            <a:ext cx="2161089" cy="365760"/>
            <a:chOff x="91441" y="6459785"/>
            <a:chExt cx="2161089" cy="365760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23730" y="6520745"/>
              <a:ext cx="1828800" cy="24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l">
                <a:defRPr/>
              </a:pPr>
              <a:r>
                <a:rPr lang="en-US" sz="1400" b="1" dirty="0">
                  <a:solidFill>
                    <a:schemeClr val="bg1"/>
                  </a:solidFill>
                  <a:effectLst/>
                </a:rPr>
                <a:t>The BWC Company</a:t>
              </a:r>
            </a:p>
          </p:txBody>
        </p:sp>
        <p:pic>
          <p:nvPicPr>
            <p:cNvPr id="12" name="Picture 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1" y="6459785"/>
              <a:ext cx="27432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199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EBF3E15-B926-4F13-B149-4DED27E079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1441" y="6459785"/>
            <a:ext cx="2161089" cy="365760"/>
            <a:chOff x="91441" y="6459785"/>
            <a:chExt cx="2161089" cy="365760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23730" y="6520745"/>
              <a:ext cx="1828800" cy="24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l">
                <a:defRPr/>
              </a:pPr>
              <a:r>
                <a:rPr lang="en-US" sz="1400" b="1" dirty="0">
                  <a:solidFill>
                    <a:schemeClr val="bg1"/>
                  </a:solidFill>
                  <a:effectLst/>
                </a:rPr>
                <a:t>The BWC Company</a:t>
              </a:r>
            </a:p>
          </p:txBody>
        </p:sp>
        <p:pic>
          <p:nvPicPr>
            <p:cNvPr id="12" name="Picture 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1" y="6459785"/>
              <a:ext cx="27432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2131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56692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ctr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9E5DA-C75C-4710-B356-2179344CDD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24200" y="400138"/>
            <a:ext cx="5943600" cy="4114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1441" y="6459785"/>
            <a:ext cx="2161089" cy="365760"/>
            <a:chOff x="91441" y="6459785"/>
            <a:chExt cx="2161089" cy="365760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423730" y="6520745"/>
              <a:ext cx="1828800" cy="24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l">
                <a:defRPr/>
              </a:pPr>
              <a:r>
                <a:rPr lang="en-US" sz="1400" b="1" dirty="0">
                  <a:solidFill>
                    <a:schemeClr val="bg1"/>
                  </a:solidFill>
                  <a:effectLst/>
                </a:rPr>
                <a:t>The BWC Company</a:t>
              </a:r>
            </a:p>
          </p:txBody>
        </p:sp>
        <p:pic>
          <p:nvPicPr>
            <p:cNvPr id="14" name="Picture 2"/>
            <p:cNvPicPr>
              <a:picLocks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1" y="6459785"/>
              <a:ext cx="27432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0357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96246-24D0-4C02-99E3-DB07FE3396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1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/>
        </p:nvSpPr>
        <p:spPr bwMode="auto">
          <a:xfrm rot="10800000">
            <a:off x="0" y="0"/>
            <a:ext cx="12192000" cy="1096794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tint val="24314"/>
                  <a:invGamma/>
                </a:srgbClr>
              </a:gs>
              <a:gs pos="100000">
                <a:srgbClr val="FFC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 dirty="0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E5A59-E18D-4143-A667-E5EB422825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91441" y="6459785"/>
            <a:ext cx="2161089" cy="365760"/>
            <a:chOff x="91441" y="6459785"/>
            <a:chExt cx="2161089" cy="365760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23730" y="6520745"/>
              <a:ext cx="1828800" cy="24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l">
                <a:defRPr/>
              </a:pPr>
              <a:r>
                <a:rPr lang="en-US" sz="1400" b="1" dirty="0">
                  <a:solidFill>
                    <a:schemeClr val="bg1"/>
                  </a:solidFill>
                  <a:effectLst/>
                </a:rPr>
                <a:t>The BWC Company</a:t>
              </a:r>
            </a:p>
          </p:txBody>
        </p:sp>
        <p:pic>
          <p:nvPicPr>
            <p:cNvPr id="11" name="Picture 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1" y="6459785"/>
              <a:ext cx="27432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420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W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/>
        </p:nvSpPr>
        <p:spPr bwMode="auto">
          <a:xfrm rot="10800000">
            <a:off x="0" y="0"/>
            <a:ext cx="12192000" cy="1096794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tint val="24314"/>
                  <a:invGamma/>
                </a:srgbClr>
              </a:gs>
              <a:gs pos="100000">
                <a:srgbClr val="FFC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 dirty="0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5125166"/>
            <a:ext cx="10058400" cy="73152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549D6-57C3-4BE8-B573-A593B725F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5012946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91441" y="6459785"/>
            <a:ext cx="2161089" cy="365760"/>
            <a:chOff x="91441" y="6459785"/>
            <a:chExt cx="2161089" cy="365760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23730" y="6520745"/>
              <a:ext cx="1828800" cy="24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l">
                <a:defRPr/>
              </a:pPr>
              <a:r>
                <a:rPr lang="en-US" sz="1400" b="1" dirty="0">
                  <a:solidFill>
                    <a:schemeClr val="bg1"/>
                  </a:solidFill>
                  <a:effectLst/>
                </a:rPr>
                <a:t>The BWC Company</a:t>
              </a:r>
            </a:p>
          </p:txBody>
        </p:sp>
        <p:pic>
          <p:nvPicPr>
            <p:cNvPr id="12" name="Picture 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1" y="6459785"/>
              <a:ext cx="27432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74424"/>
            <a:ext cx="2286000" cy="237744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097280" y="4188011"/>
            <a:ext cx="10058400" cy="731520"/>
          </a:xfrm>
        </p:spPr>
        <p:txBody>
          <a:bodyPr anchor="ctr">
            <a:normAutofit/>
          </a:bodyPr>
          <a:lstStyle>
            <a:lvl1pPr algn="ctr">
              <a:lnSpc>
                <a:spcPct val="85000"/>
              </a:lnSpc>
              <a:defRPr sz="4800" spc="-50" baseline="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04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/>
          <p:cNvSpPr>
            <a:spLocks noChangeArrowheads="1"/>
          </p:cNvSpPr>
          <p:nvPr/>
        </p:nvSpPr>
        <p:spPr bwMode="auto">
          <a:xfrm rot="10800000">
            <a:off x="0" y="0"/>
            <a:ext cx="12192000" cy="1096794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tint val="24314"/>
                  <a:invGamma/>
                </a:srgbClr>
              </a:gs>
              <a:gs pos="100000">
                <a:srgbClr val="FFC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 dirty="0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5125167"/>
            <a:ext cx="10058400" cy="73152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549D6-57C3-4BE8-B573-A593B725F1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5012947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91441" y="6459785"/>
            <a:ext cx="2161089" cy="365760"/>
            <a:chOff x="91441" y="6459785"/>
            <a:chExt cx="2161089" cy="365760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23730" y="6520745"/>
              <a:ext cx="1828800" cy="24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l">
                <a:defRPr/>
              </a:pPr>
              <a:r>
                <a:rPr lang="en-US" sz="1400" b="1" dirty="0">
                  <a:solidFill>
                    <a:schemeClr val="bg1"/>
                  </a:solidFill>
                  <a:effectLst/>
                </a:rPr>
                <a:t>The BWC Company</a:t>
              </a:r>
            </a:p>
          </p:txBody>
        </p:sp>
        <p:pic>
          <p:nvPicPr>
            <p:cNvPr id="12" name="Picture 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1" y="6459785"/>
              <a:ext cx="27432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097280" y="4188012"/>
            <a:ext cx="10058400" cy="731520"/>
          </a:xfrm>
        </p:spPr>
        <p:txBody>
          <a:bodyPr anchor="ctr">
            <a:normAutofit/>
          </a:bodyPr>
          <a:lstStyle>
            <a:lvl1pPr algn="ctr">
              <a:lnSpc>
                <a:spcPct val="85000"/>
              </a:lnSpc>
              <a:defRPr sz="4800" spc="-50" baseline="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953000" y="1574424"/>
            <a:ext cx="2286000" cy="237744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7961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4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ChangeArrowheads="1"/>
          </p:cNvSpPr>
          <p:nvPr/>
        </p:nvSpPr>
        <p:spPr bwMode="auto">
          <a:xfrm rot="10800000">
            <a:off x="0" y="0"/>
            <a:ext cx="12192000" cy="1096794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tint val="24314"/>
                  <a:invGamma/>
                </a:srgbClr>
              </a:gs>
              <a:gs pos="100000">
                <a:srgbClr val="FFC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 dirty="0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977952"/>
            <a:ext cx="10058400" cy="2085318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31015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82F14-06DC-4192-A33F-4FC7ABFB7F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172998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91441" y="6459785"/>
            <a:ext cx="2161089" cy="365760"/>
            <a:chOff x="91441" y="6459785"/>
            <a:chExt cx="2161089" cy="365760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23730" y="6520745"/>
              <a:ext cx="1828800" cy="24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l">
                <a:defRPr/>
              </a:pPr>
              <a:r>
                <a:rPr lang="en-US" sz="1400" b="1" dirty="0">
                  <a:solidFill>
                    <a:schemeClr val="bg1"/>
                  </a:solidFill>
                  <a:effectLst/>
                </a:rPr>
                <a:t>The BWC Company</a:t>
              </a:r>
            </a:p>
          </p:txBody>
        </p:sp>
        <p:pic>
          <p:nvPicPr>
            <p:cNvPr id="12" name="Picture 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1" y="6459785"/>
              <a:ext cx="27432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ChangeArrowheads="1"/>
          </p:cNvSpPr>
          <p:nvPr/>
        </p:nvSpPr>
        <p:spPr bwMode="auto">
          <a:xfrm rot="10800000">
            <a:off x="0" y="0"/>
            <a:ext cx="12192000" cy="1096794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tint val="24314"/>
                  <a:invGamma/>
                </a:srgbClr>
              </a:gs>
              <a:gs pos="100000">
                <a:srgbClr val="FFC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 dirty="0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115355"/>
            <a:ext cx="10058400" cy="3200400"/>
          </a:xfrm>
        </p:spPr>
        <p:txBody>
          <a:bodyPr anchor="ctr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82F14-06DC-4192-A33F-4FC7ABFB7F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1441" y="6459785"/>
            <a:ext cx="2161089" cy="365760"/>
            <a:chOff x="91441" y="6459785"/>
            <a:chExt cx="2161089" cy="365760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23730" y="6520745"/>
              <a:ext cx="1828800" cy="24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l">
                <a:defRPr/>
              </a:pPr>
              <a:r>
                <a:rPr lang="en-US" sz="1400" b="1" dirty="0">
                  <a:solidFill>
                    <a:schemeClr val="bg1"/>
                  </a:solidFill>
                  <a:effectLst/>
                </a:rPr>
                <a:t>The BWC Company</a:t>
              </a:r>
            </a:p>
          </p:txBody>
        </p:sp>
        <p:pic>
          <p:nvPicPr>
            <p:cNvPr id="12" name="Picture 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1" y="6459785"/>
              <a:ext cx="27432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332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91440"/>
            <a:ext cx="10058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371600"/>
            <a:ext cx="49377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371600"/>
            <a:ext cx="49377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843F1-661E-42E8-804D-5F2FE8C5E8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3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91440"/>
            <a:ext cx="10058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71600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194560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371600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194560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A739D-1C21-4E5B-BA4F-C025E48C260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1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7E173-0A49-44B5-96B4-9928BE353E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/>
        </p:nvSpPr>
        <p:spPr bwMode="auto">
          <a:xfrm rot="10800000">
            <a:off x="0" y="0"/>
            <a:ext cx="12192000" cy="1096794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tint val="24314"/>
                  <a:invGamma/>
                </a:srgbClr>
              </a:gs>
              <a:gs pos="100000">
                <a:srgbClr val="FFC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1" dirty="0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9144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234440"/>
            <a:ext cx="10058400" cy="5029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1" y="6459785"/>
            <a:ext cx="2161089" cy="365760"/>
            <a:chOff x="91441" y="6459785"/>
            <a:chExt cx="2161089" cy="365760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423730" y="6520745"/>
              <a:ext cx="1828800" cy="24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l">
                <a:defRPr/>
              </a:pPr>
              <a:r>
                <a:rPr lang="en-US" sz="1400" b="1" dirty="0">
                  <a:solidFill>
                    <a:schemeClr val="bg1"/>
                  </a:solidFill>
                  <a:effectLst/>
                </a:rPr>
                <a:t>The BWC Company</a:t>
              </a:r>
            </a:p>
          </p:txBody>
        </p:sp>
        <p:pic>
          <p:nvPicPr>
            <p:cNvPr id="13" name="Picture 2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1" y="6459785"/>
              <a:ext cx="27432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427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8.xml"/><Relationship Id="rId5" Type="http://schemas.openxmlformats.org/officeDocument/2006/relationships/image" Target="../media/image4.png"/><Relationship Id="rId4" Type="http://schemas.openxmlformats.org/officeDocument/2006/relationships/chart" Target="../charts/chart2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hart" Target="../charts/chart29.xml"/><Relationship Id="rId7" Type="http://schemas.openxmlformats.org/officeDocument/2006/relationships/chart" Target="../charts/chart3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hart" Target="../charts/chart34.xml"/><Relationship Id="rId7" Type="http://schemas.openxmlformats.org/officeDocument/2006/relationships/chart" Target="../charts/chart3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5" Type="http://schemas.openxmlformats.org/officeDocument/2006/relationships/chart" Target="../charts/chart39.xml"/><Relationship Id="rId4" Type="http://schemas.openxmlformats.org/officeDocument/2006/relationships/image" Target="../media/image2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5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ofmart.com/product/likeicon-png-thumbs-up-png-clipart-free-download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roofmart.com/product/dislike-icons-png-thumbs-down-png-3/" TargetMode="Externa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9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May 23, 2023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Story (Within the Story) of Cider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3EBAED0-826E-B45A-717E-DD570BAA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681" y="5582366"/>
            <a:ext cx="177263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63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Cider SKU Count – by Year</a:t>
            </a:r>
            <a:br>
              <a:rPr lang="en-US" sz="3600" dirty="0"/>
            </a:br>
            <a:r>
              <a:rPr lang="en-US" sz="2800" dirty="0"/>
              <a:t>Total US xAOC + Liquor Plus + Convenience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7487E41-F3B7-4371-99C1-C28540ED4E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0250826"/>
              </p:ext>
            </p:extLst>
          </p:nvPr>
        </p:nvGraphicFramePr>
        <p:xfrm>
          <a:off x="381000" y="1767789"/>
          <a:ext cx="1143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89AE2D9-5999-486E-9076-2C7B3C17FE9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 Retail Measurement BEER | </a:t>
            </a:r>
            <a:r>
              <a:rPr lang="pl-PL" sz="1000" dirty="0">
                <a:solidFill>
                  <a:schemeClr val="bg1"/>
                </a:solidFill>
              </a:rPr>
              <a:t>YTD 2023 W/E 05/06/23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7E26DB-00E3-4413-9827-5E404462FD3B}"/>
              </a:ext>
            </a:extLst>
          </p:cNvPr>
          <p:cNvSpPr txBox="1"/>
          <p:nvPr/>
        </p:nvSpPr>
        <p:spPr>
          <a:xfrm>
            <a:off x="7937371" y="2476720"/>
            <a:ext cx="3474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</a:rPr>
              <a:t>Assortment Adjusting @ Retail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13683B-96BD-9AAE-B120-FA138F4C68FD}"/>
              </a:ext>
            </a:extLst>
          </p:cNvPr>
          <p:cNvSpPr txBox="1"/>
          <p:nvPr/>
        </p:nvSpPr>
        <p:spPr>
          <a:xfrm>
            <a:off x="3398520" y="6503004"/>
            <a:ext cx="5394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*Only incl. Brands w/greater than $0 Sales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C5B8DE8-DD07-EE8A-EDCD-4EECF2170034}"/>
              </a:ext>
            </a:extLst>
          </p:cNvPr>
          <p:cNvCxnSpPr>
            <a:cxnSpLocks/>
          </p:cNvCxnSpPr>
          <p:nvPr/>
        </p:nvCxnSpPr>
        <p:spPr>
          <a:xfrm>
            <a:off x="1961089" y="2815274"/>
            <a:ext cx="2912569" cy="116462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C3ED7A2-B098-F1BB-AE79-B8822D7F368A}"/>
              </a:ext>
            </a:extLst>
          </p:cNvPr>
          <p:cNvCxnSpPr>
            <a:cxnSpLocks/>
          </p:cNvCxnSpPr>
          <p:nvPr/>
        </p:nvCxnSpPr>
        <p:spPr>
          <a:xfrm>
            <a:off x="8928440" y="2931736"/>
            <a:ext cx="1371600" cy="116462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65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Beer Category Assortment – by Segment</a:t>
            </a:r>
            <a:br>
              <a:rPr lang="en-US" sz="3600" dirty="0"/>
            </a:br>
            <a:r>
              <a:rPr lang="en-US" sz="2800" dirty="0"/>
              <a:t>Total US xAOC + Liquor Plus + Convenience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9408B-D4ED-4811-8EC3-CE55000B55B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 Retail Measurement BEER | </a:t>
            </a:r>
            <a:r>
              <a:rPr lang="pl-PL" sz="1000" dirty="0">
                <a:solidFill>
                  <a:schemeClr val="bg1"/>
                </a:solidFill>
              </a:rPr>
              <a:t>YTD 2023 W/E 05/06/23</a:t>
            </a:r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8C79400-D453-E11E-33BE-473D2DCA11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2917947"/>
              </p:ext>
            </p:extLst>
          </p:nvPr>
        </p:nvGraphicFramePr>
        <p:xfrm>
          <a:off x="152400" y="1161098"/>
          <a:ext cx="1188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6E4F87-254A-C4D7-D391-9C044A2C1448}"/>
              </a:ext>
            </a:extLst>
          </p:cNvPr>
          <p:cNvCxnSpPr/>
          <p:nvPr/>
        </p:nvCxnSpPr>
        <p:spPr>
          <a:xfrm>
            <a:off x="9963806" y="1308534"/>
            <a:ext cx="0" cy="21031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6AD733B3-6827-1598-12B0-F5140C7642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491437"/>
              </p:ext>
            </p:extLst>
          </p:nvPr>
        </p:nvGraphicFramePr>
        <p:xfrm>
          <a:off x="152400" y="4041801"/>
          <a:ext cx="11887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01139A-4901-E346-FA54-1070DB486125}"/>
              </a:ext>
            </a:extLst>
          </p:cNvPr>
          <p:cNvCxnSpPr/>
          <p:nvPr/>
        </p:nvCxnSpPr>
        <p:spPr>
          <a:xfrm>
            <a:off x="9967812" y="4471860"/>
            <a:ext cx="0" cy="13716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7663325-F4EB-6A32-4875-C2057BBE5B2C}"/>
              </a:ext>
            </a:extLst>
          </p:cNvPr>
          <p:cNvSpPr/>
          <p:nvPr/>
        </p:nvSpPr>
        <p:spPr>
          <a:xfrm>
            <a:off x="2264383" y="4808486"/>
            <a:ext cx="914400" cy="54864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8B848E8-47ED-6D8C-3D44-5EE4C8711AF9}"/>
              </a:ext>
            </a:extLst>
          </p:cNvPr>
          <p:cNvSpPr/>
          <p:nvPr/>
        </p:nvSpPr>
        <p:spPr>
          <a:xfrm>
            <a:off x="6123436" y="4808486"/>
            <a:ext cx="914400" cy="54864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2868DDF-E897-1964-A81C-7B5A7AFD95E9}"/>
              </a:ext>
            </a:extLst>
          </p:cNvPr>
          <p:cNvSpPr/>
          <p:nvPr/>
        </p:nvSpPr>
        <p:spPr>
          <a:xfrm>
            <a:off x="4300051" y="5082806"/>
            <a:ext cx="457200" cy="5486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55EEFD2-59EA-708E-E059-A72050E31D01}"/>
              </a:ext>
            </a:extLst>
          </p:cNvPr>
          <p:cNvSpPr/>
          <p:nvPr/>
        </p:nvSpPr>
        <p:spPr>
          <a:xfrm>
            <a:off x="7076028" y="5153665"/>
            <a:ext cx="914400" cy="5486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801F9FC-D0AC-6243-A35B-2DE23DD65D1C}"/>
              </a:ext>
            </a:extLst>
          </p:cNvPr>
          <p:cNvSpPr/>
          <p:nvPr/>
        </p:nvSpPr>
        <p:spPr>
          <a:xfrm>
            <a:off x="4728364" y="4771267"/>
            <a:ext cx="275252" cy="54864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F8D07F-1EE3-797C-6BDE-957D31ECC107}"/>
              </a:ext>
            </a:extLst>
          </p:cNvPr>
          <p:cNvSpPr txBox="1"/>
          <p:nvPr/>
        </p:nvSpPr>
        <p:spPr>
          <a:xfrm>
            <a:off x="9963806" y="1142002"/>
            <a:ext cx="100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FF"/>
                </a:solidFill>
              </a:rPr>
              <a:t>Almost all Craft</a:t>
            </a:r>
            <a:endParaRPr lang="en-US" sz="1100" b="1" dirty="0">
              <a:solidFill>
                <a:srgbClr val="0000FF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4EF9A1-D014-C713-C909-F11642EEFFD4}"/>
              </a:ext>
            </a:extLst>
          </p:cNvPr>
          <p:cNvSpPr/>
          <p:nvPr/>
        </p:nvSpPr>
        <p:spPr>
          <a:xfrm>
            <a:off x="8170219" y="5085682"/>
            <a:ext cx="457200" cy="5486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66F226-30F9-15CA-CC17-54B27B0F4525}"/>
              </a:ext>
            </a:extLst>
          </p:cNvPr>
          <p:cNvSpPr/>
          <p:nvPr/>
        </p:nvSpPr>
        <p:spPr>
          <a:xfrm>
            <a:off x="8598533" y="4774143"/>
            <a:ext cx="275252" cy="54864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3DB91E-3ADD-5F4C-0077-5D84A1374CAC}"/>
              </a:ext>
            </a:extLst>
          </p:cNvPr>
          <p:cNvSpPr txBox="1"/>
          <p:nvPr/>
        </p:nvSpPr>
        <p:spPr>
          <a:xfrm>
            <a:off x="10145156" y="3842903"/>
            <a:ext cx="1645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0000FF"/>
                </a:solidFill>
              </a:rPr>
              <a:t>Emerging Categories</a:t>
            </a:r>
            <a:endParaRPr lang="en-US" sz="11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20" grpId="0" animBg="1"/>
      <p:bldP spid="21" grpId="0" animBg="1"/>
      <p:bldP spid="22" grpId="0" animBg="1"/>
      <p:bldP spid="23" grpId="0" animBg="1"/>
      <p:bldP spid="24" grpId="0" animBg="1"/>
      <p:bldP spid="5" grpId="0" animBg="1"/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Segment Efficiency – $ per Item per Store Selling</a:t>
            </a:r>
            <a:br>
              <a:rPr lang="en-US" sz="3600" dirty="0"/>
            </a:br>
            <a:r>
              <a:rPr lang="en-US" sz="2800" dirty="0"/>
              <a:t>Total US xAOC + Liquor Plus + Convenience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9408B-D4ED-4811-8EC3-CE55000B55B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 Retail Measurement BEER | </a:t>
            </a:r>
            <a:r>
              <a:rPr lang="pl-PL" sz="1000" dirty="0">
                <a:solidFill>
                  <a:schemeClr val="bg1"/>
                </a:solidFill>
              </a:rPr>
              <a:t>YTD 2023 W/E 05/06/23</a:t>
            </a:r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26749D0-325E-D4BF-59D2-35B1DA83E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7464285"/>
              </p:ext>
            </p:extLst>
          </p:nvPr>
        </p:nvGraphicFramePr>
        <p:xfrm>
          <a:off x="152400" y="2796287"/>
          <a:ext cx="1188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2FA3B5-457A-4558-CE43-1F288348597F}"/>
              </a:ext>
            </a:extLst>
          </p:cNvPr>
          <p:cNvCxnSpPr/>
          <p:nvPr/>
        </p:nvCxnSpPr>
        <p:spPr>
          <a:xfrm>
            <a:off x="9963806" y="3137338"/>
            <a:ext cx="0" cy="21031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5777561-BBED-A465-ECDE-EB5D4B1ECBA3}"/>
              </a:ext>
            </a:extLst>
          </p:cNvPr>
          <p:cNvSpPr txBox="1"/>
          <p:nvPr/>
        </p:nvSpPr>
        <p:spPr>
          <a:xfrm>
            <a:off x="381000" y="1300899"/>
            <a:ext cx="1143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dirty="0"/>
              <a:t>Though per Item (per Store) Efficiency metrics do rank on the low end of all Beer segments…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dirty="0"/>
              <a:t>That efficiency has shown one of the FASTEST improvements as Cider adjusts assortment to appeal to the BevAl shopper of TODAY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734156-8271-4FFB-AEDF-9F5741EDB6EB}"/>
              </a:ext>
            </a:extLst>
          </p:cNvPr>
          <p:cNvSpPr/>
          <p:nvPr/>
        </p:nvSpPr>
        <p:spPr>
          <a:xfrm>
            <a:off x="6231118" y="3827283"/>
            <a:ext cx="697579" cy="27337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CE8CF8-9E1B-A92A-F617-22448C57495F}"/>
              </a:ext>
            </a:extLst>
          </p:cNvPr>
          <p:cNvSpPr/>
          <p:nvPr/>
        </p:nvSpPr>
        <p:spPr>
          <a:xfrm>
            <a:off x="8173662" y="3853992"/>
            <a:ext cx="697579" cy="27337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10F1B7-4F2F-1687-D86D-D36B3B510BB6}"/>
              </a:ext>
            </a:extLst>
          </p:cNvPr>
          <p:cNvSpPr/>
          <p:nvPr/>
        </p:nvSpPr>
        <p:spPr>
          <a:xfrm>
            <a:off x="10116206" y="3872846"/>
            <a:ext cx="697579" cy="27337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89FB38-6B8B-95AC-49DF-788E67329B6D}"/>
              </a:ext>
            </a:extLst>
          </p:cNvPr>
          <p:cNvSpPr/>
          <p:nvPr/>
        </p:nvSpPr>
        <p:spPr>
          <a:xfrm>
            <a:off x="11088403" y="3827282"/>
            <a:ext cx="697579" cy="27337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ADFC69-9BB0-0DF7-6B12-27FF00E8535E}"/>
              </a:ext>
            </a:extLst>
          </p:cNvPr>
          <p:cNvSpPr txBox="1"/>
          <p:nvPr/>
        </p:nvSpPr>
        <p:spPr>
          <a:xfrm>
            <a:off x="381000" y="1300899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b="1" i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b="1" i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b="1" i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rgbClr val="0000FF"/>
                </a:solidFill>
              </a:rPr>
              <a:t>Emerging Comps: On a per Item basis, Cider ranks on par with FMBs, NA Beer and RTD Spirits in terms of Efficiency</a:t>
            </a:r>
          </a:p>
        </p:txBody>
      </p:sp>
    </p:spTree>
    <p:extLst>
      <p:ext uri="{BB962C8B-B14F-4D97-AF65-F5344CB8AC3E}">
        <p14:creationId xmlns:p14="http://schemas.microsoft.com/office/powerpoint/2010/main" val="172620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The Story Within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Tiered Performance</a:t>
            </a:r>
          </a:p>
          <a:p>
            <a:r>
              <a:rPr lang="en-US" dirty="0"/>
              <a:t>Growth &amp; Innovation Leaders</a:t>
            </a:r>
          </a:p>
          <a:p>
            <a:r>
              <a:rPr lang="en-US" dirty="0"/>
              <a:t>Leading Attributes</a:t>
            </a:r>
          </a:p>
        </p:txBody>
      </p:sp>
    </p:spTree>
    <p:extLst>
      <p:ext uri="{BB962C8B-B14F-4D97-AF65-F5344CB8AC3E}">
        <p14:creationId xmlns:p14="http://schemas.microsoft.com/office/powerpoint/2010/main" val="14701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Cider Performance by </a:t>
            </a:r>
            <a:r>
              <a:rPr lang="en-US" sz="3600" i="1" u="sng" dirty="0">
                <a:solidFill>
                  <a:srgbClr val="0000FF"/>
                </a:solidFill>
              </a:rPr>
              <a:t>Distribution Tiers</a:t>
            </a:r>
            <a:br>
              <a:rPr lang="en-US" sz="3600" dirty="0"/>
            </a:br>
            <a:r>
              <a:rPr lang="en-US" sz="2800" dirty="0"/>
              <a:t>Total US xAOC + Liquor Plus + Convenience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69408B-D4ED-4811-8EC3-CE55000B55B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 Retail Measurement BEER | </a:t>
            </a:r>
            <a:r>
              <a:rPr lang="pl-PL" sz="1000" dirty="0">
                <a:solidFill>
                  <a:schemeClr val="bg1"/>
                </a:solidFill>
              </a:rPr>
              <a:t>YTD 2023 W/E 05/06/23</a:t>
            </a:r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135571F-AE23-D70F-BD52-3AC1BC1AE6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5726385"/>
              </p:ext>
            </p:extLst>
          </p:nvPr>
        </p:nvGraphicFramePr>
        <p:xfrm>
          <a:off x="2471695" y="1267370"/>
          <a:ext cx="3657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50DC831-7A56-CAB7-F3C1-9B263E7382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3651406"/>
              </p:ext>
            </p:extLst>
          </p:nvPr>
        </p:nvGraphicFramePr>
        <p:xfrm>
          <a:off x="4711908" y="1267370"/>
          <a:ext cx="3657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746246-E594-6975-2A9F-0E8FDA293A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306531"/>
              </p:ext>
            </p:extLst>
          </p:nvPr>
        </p:nvGraphicFramePr>
        <p:xfrm>
          <a:off x="231481" y="1267370"/>
          <a:ext cx="3657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AA73C59-B9C2-69B2-8721-D43D6D933F90}"/>
              </a:ext>
            </a:extLst>
          </p:cNvPr>
          <p:cNvSpPr/>
          <p:nvPr/>
        </p:nvSpPr>
        <p:spPr>
          <a:xfrm>
            <a:off x="8302919" y="1923068"/>
            <a:ext cx="3657600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60"/>
                </a:solidFill>
              </a:rPr>
              <a:t>Only BF w/TUS CWD &gt;20% [63% YTD]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60"/>
                </a:solidFill>
              </a:rPr>
              <a:t>36% $ share of Total Cider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EB0307F-1FE4-2676-7C94-0F6A81CA10BA}"/>
              </a:ext>
            </a:extLst>
          </p:cNvPr>
          <p:cNvSpPr/>
          <p:nvPr/>
        </p:nvSpPr>
        <p:spPr>
          <a:xfrm>
            <a:off x="8302919" y="2786917"/>
            <a:ext cx="3657600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60"/>
                </a:solidFill>
              </a:rPr>
              <a:t>36% collective $ share of Cider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60"/>
                </a:solidFill>
              </a:rPr>
              <a:t>First tier of Regional Ciders, showing strong gains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05E362-A58A-33F7-719E-89452DA673A6}"/>
              </a:ext>
            </a:extLst>
          </p:cNvPr>
          <p:cNvSpPr/>
          <p:nvPr/>
        </p:nvSpPr>
        <p:spPr>
          <a:xfrm>
            <a:off x="8302919" y="3650766"/>
            <a:ext cx="3657600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60"/>
                </a:solidFill>
              </a:rPr>
              <a:t>14% collective $ share of Cider, big drop-off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60"/>
                </a:solidFill>
              </a:rPr>
              <a:t>Fastest growing tier, 7 of 11 BFs up vs. YA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6ED68B-1A0F-E65D-12E3-6CA36916507E}"/>
              </a:ext>
            </a:extLst>
          </p:cNvPr>
          <p:cNvSpPr/>
          <p:nvPr/>
        </p:nvSpPr>
        <p:spPr>
          <a:xfrm>
            <a:off x="8302919" y="4514615"/>
            <a:ext cx="3657600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60"/>
                </a:solidFill>
              </a:rPr>
              <a:t>5% collective $ share of Cider, another step down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60"/>
                </a:solidFill>
              </a:rPr>
              <a:t>Minor $ gains, but notable Volume declines (-10%)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50CA60-16AE-A02F-8476-B5B0D946FE7F}"/>
              </a:ext>
            </a:extLst>
          </p:cNvPr>
          <p:cNvSpPr/>
          <p:nvPr/>
        </p:nvSpPr>
        <p:spPr>
          <a:xfrm>
            <a:off x="8302919" y="5378464"/>
            <a:ext cx="3657600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</a:rPr>
              <a:t>Like Craft Beer, this is where ~90% of BFs fall (350+ BFs)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</a:rPr>
              <a:t>Highly Competitive &amp; Volatile, but Room to Grow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FF0000"/>
                </a:solidFill>
              </a:rPr>
              <a:t>Competing for remaining spots on shelf after Tiers 1-4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CF4E9C-96F3-2B5E-230E-9029E48A439E}"/>
              </a:ext>
            </a:extLst>
          </p:cNvPr>
          <p:cNvSpPr txBox="1"/>
          <p:nvPr/>
        </p:nvSpPr>
        <p:spPr>
          <a:xfrm>
            <a:off x="3398520" y="6503004"/>
            <a:ext cx="5394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*Custom Aggregates of BFs based on national CWD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221AE1-AF74-EFF4-33C9-BA9314B62B71}"/>
              </a:ext>
            </a:extLst>
          </p:cNvPr>
          <p:cNvSpPr/>
          <p:nvPr/>
        </p:nvSpPr>
        <p:spPr>
          <a:xfrm>
            <a:off x="169047" y="2645134"/>
            <a:ext cx="11887200" cy="8229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40F236-4C01-EDA7-EBBE-EA2E615515DA}"/>
              </a:ext>
            </a:extLst>
          </p:cNvPr>
          <p:cNvSpPr/>
          <p:nvPr/>
        </p:nvSpPr>
        <p:spPr>
          <a:xfrm>
            <a:off x="169047" y="3506483"/>
            <a:ext cx="11887200" cy="8229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E63C8BE-3F7E-A9B5-43F8-A3BCC6B476D8}"/>
              </a:ext>
            </a:extLst>
          </p:cNvPr>
          <p:cNvSpPr/>
          <p:nvPr/>
        </p:nvSpPr>
        <p:spPr>
          <a:xfrm>
            <a:off x="169047" y="4367832"/>
            <a:ext cx="11887200" cy="8229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65277E0-D65D-1282-5F23-A470BB265BB2}"/>
              </a:ext>
            </a:extLst>
          </p:cNvPr>
          <p:cNvSpPr/>
          <p:nvPr/>
        </p:nvSpPr>
        <p:spPr>
          <a:xfrm>
            <a:off x="169047" y="5229180"/>
            <a:ext cx="11887200" cy="8229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21D4F56-5E7A-8465-B82C-E336AEDE7C4C}"/>
              </a:ext>
            </a:extLst>
          </p:cNvPr>
          <p:cNvSpPr/>
          <p:nvPr/>
        </p:nvSpPr>
        <p:spPr>
          <a:xfrm>
            <a:off x="169047" y="1783785"/>
            <a:ext cx="11887200" cy="8229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3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Cider Performance by </a:t>
            </a:r>
            <a:r>
              <a:rPr lang="en-US" sz="3600" i="1" u="sng" dirty="0">
                <a:solidFill>
                  <a:srgbClr val="0000FF"/>
                </a:solidFill>
              </a:rPr>
              <a:t>Distribution Tiers</a:t>
            </a:r>
            <a:br>
              <a:rPr lang="en-US" sz="3600" dirty="0"/>
            </a:br>
            <a:r>
              <a:rPr lang="en-US" sz="2800" dirty="0"/>
              <a:t>Total US xAOC + Liquor Plus + Convenience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69408B-D4ED-4811-8EC3-CE55000B55B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 Retail Measurement BEER | </a:t>
            </a:r>
            <a:r>
              <a:rPr lang="pl-PL" sz="1000" dirty="0">
                <a:solidFill>
                  <a:schemeClr val="bg1"/>
                </a:solidFill>
              </a:rPr>
              <a:t>YTD 2023 W/E 05/06/23</a:t>
            </a:r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135571F-AE23-D70F-BD52-3AC1BC1AE6E0}"/>
              </a:ext>
            </a:extLst>
          </p:cNvPr>
          <p:cNvGraphicFramePr/>
          <p:nvPr/>
        </p:nvGraphicFramePr>
        <p:xfrm>
          <a:off x="2471695" y="1267370"/>
          <a:ext cx="3657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50DC831-7A56-CAB7-F3C1-9B263E73826F}"/>
              </a:ext>
            </a:extLst>
          </p:cNvPr>
          <p:cNvGraphicFramePr/>
          <p:nvPr/>
        </p:nvGraphicFramePr>
        <p:xfrm>
          <a:off x="4711908" y="1267370"/>
          <a:ext cx="3657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746246-E594-6975-2A9F-0E8FDA293AEA}"/>
              </a:ext>
            </a:extLst>
          </p:cNvPr>
          <p:cNvGraphicFramePr/>
          <p:nvPr/>
        </p:nvGraphicFramePr>
        <p:xfrm>
          <a:off x="231481" y="1267370"/>
          <a:ext cx="3657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AA73C59-B9C2-69B2-8721-D43D6D933F90}"/>
              </a:ext>
            </a:extLst>
          </p:cNvPr>
          <p:cNvSpPr/>
          <p:nvPr/>
        </p:nvSpPr>
        <p:spPr>
          <a:xfrm>
            <a:off x="8302919" y="1923068"/>
            <a:ext cx="3657600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60"/>
                </a:solidFill>
              </a:rPr>
              <a:t>Only BF w/TUS CWD &gt;20% [63% YTD]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60"/>
                </a:solidFill>
              </a:rPr>
              <a:t>36% $ share of Total Cider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EB0307F-1FE4-2676-7C94-0F6A81CA10BA}"/>
              </a:ext>
            </a:extLst>
          </p:cNvPr>
          <p:cNvSpPr/>
          <p:nvPr/>
        </p:nvSpPr>
        <p:spPr>
          <a:xfrm>
            <a:off x="8302919" y="2786917"/>
            <a:ext cx="3657600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60"/>
                </a:solidFill>
              </a:rPr>
              <a:t>36% collective $ share of Cider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60"/>
                </a:solidFill>
              </a:rPr>
              <a:t>First tier of Regional Ciders, showing strong gains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05E362-A58A-33F7-719E-89452DA673A6}"/>
              </a:ext>
            </a:extLst>
          </p:cNvPr>
          <p:cNvSpPr/>
          <p:nvPr/>
        </p:nvSpPr>
        <p:spPr>
          <a:xfrm>
            <a:off x="8302919" y="3650766"/>
            <a:ext cx="3657600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60"/>
                </a:solidFill>
              </a:rPr>
              <a:t>14% collective $ share of Cider, big drop-off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60"/>
                </a:solidFill>
              </a:rPr>
              <a:t>Fastest growing tier, 7 of 11 BFs up vs. YA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6ED68B-1A0F-E65D-12E3-6CA36916507E}"/>
              </a:ext>
            </a:extLst>
          </p:cNvPr>
          <p:cNvSpPr/>
          <p:nvPr/>
        </p:nvSpPr>
        <p:spPr>
          <a:xfrm>
            <a:off x="8302919" y="4514615"/>
            <a:ext cx="3657600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60"/>
                </a:solidFill>
              </a:rPr>
              <a:t>5% collective $ share of Cider, another step down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60"/>
                </a:solidFill>
              </a:rPr>
              <a:t>Minor $ gains, but notable Volume declines (-10%)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50CA60-16AE-A02F-8476-B5B0D946FE7F}"/>
              </a:ext>
            </a:extLst>
          </p:cNvPr>
          <p:cNvSpPr/>
          <p:nvPr/>
        </p:nvSpPr>
        <p:spPr>
          <a:xfrm>
            <a:off x="8302919" y="5378464"/>
            <a:ext cx="3657600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</a:rPr>
              <a:t>Like Craft Beer, this is where ~90% of BFs fall (350+ BFs)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2060"/>
                </a:solidFill>
              </a:rPr>
              <a:t>Highly Competitive &amp; Volatile, but Room to Grow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FF0000"/>
                </a:solidFill>
              </a:rPr>
              <a:t>Competing for remaining spots on shelf after Tiers 1-4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CF4E9C-96F3-2B5E-230E-9029E48A439E}"/>
              </a:ext>
            </a:extLst>
          </p:cNvPr>
          <p:cNvSpPr txBox="1"/>
          <p:nvPr/>
        </p:nvSpPr>
        <p:spPr>
          <a:xfrm>
            <a:off x="3398520" y="6503004"/>
            <a:ext cx="5394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*Custom Aggregates of BFs based on national CWD</a:t>
            </a:r>
          </a:p>
        </p:txBody>
      </p:sp>
    </p:spTree>
    <p:extLst>
      <p:ext uri="{BB962C8B-B14F-4D97-AF65-F5344CB8AC3E}">
        <p14:creationId xmlns:p14="http://schemas.microsoft.com/office/powerpoint/2010/main" val="228807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Shelf Space Allocation…What’s Left for Cider?</a:t>
            </a:r>
            <a:br>
              <a:rPr lang="en-US" sz="3600" dirty="0"/>
            </a:br>
            <a:r>
              <a:rPr lang="en-US" sz="2800" dirty="0"/>
              <a:t>Total US Food </a:t>
            </a:r>
            <a:r>
              <a:rPr lang="en-US" sz="2800" i="1" u="sng" dirty="0">
                <a:solidFill>
                  <a:srgbClr val="FF0000"/>
                </a:solidFill>
              </a:rPr>
              <a:t>Only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9408B-D4ED-4811-8EC3-CE55000B55B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 Retail Measurement BEER | </a:t>
            </a:r>
            <a:r>
              <a:rPr lang="pl-PL" sz="1000" dirty="0">
                <a:solidFill>
                  <a:schemeClr val="bg1"/>
                </a:solidFill>
              </a:rPr>
              <a:t>YTD 2023 W/E 05/06/23</a:t>
            </a:r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D66D7CA-6390-E7FE-61CC-82A5EEE9EF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6783514"/>
              </p:ext>
            </p:extLst>
          </p:nvPr>
        </p:nvGraphicFramePr>
        <p:xfrm>
          <a:off x="152400" y="1701538"/>
          <a:ext cx="11887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6DE677F-7BC5-B9EC-AD29-9080A236BC9C}"/>
              </a:ext>
            </a:extLst>
          </p:cNvPr>
          <p:cNvSpPr txBox="1"/>
          <p:nvPr/>
        </p:nvSpPr>
        <p:spPr>
          <a:xfrm>
            <a:off x="11079480" y="2733773"/>
            <a:ext cx="1036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/>
              <a:t>All Other</a:t>
            </a:r>
          </a:p>
          <a:p>
            <a:pPr algn="ctr"/>
            <a:r>
              <a:rPr lang="en-US" sz="1000" dirty="0"/>
              <a:t>NA Beer ~10</a:t>
            </a:r>
          </a:p>
          <a:p>
            <a:pPr algn="ctr"/>
            <a:r>
              <a:rPr lang="en-US" sz="1000" dirty="0"/>
              <a:t>RTD Spirits ~36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0BCA55B-489F-DBCB-D6BE-935C6C7E2839}"/>
              </a:ext>
            </a:extLst>
          </p:cNvPr>
          <p:cNvSpPr/>
          <p:nvPr/>
        </p:nvSpPr>
        <p:spPr>
          <a:xfrm>
            <a:off x="10199802" y="3638746"/>
            <a:ext cx="955878" cy="2733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4E46ABD-C560-F874-5162-21F65F2B69C5}"/>
              </a:ext>
            </a:extLst>
          </p:cNvPr>
          <p:cNvCxnSpPr>
            <a:cxnSpLocks/>
            <a:stCxn id="3" idx="2"/>
            <a:endCxn id="12" idx="3"/>
          </p:cNvCxnSpPr>
          <p:nvPr/>
        </p:nvCxnSpPr>
        <p:spPr>
          <a:xfrm flipH="1">
            <a:off x="2609114" y="3775435"/>
            <a:ext cx="7590688" cy="9727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ngry Orchard | Logopedia | Fandom">
            <a:extLst>
              <a:ext uri="{FF2B5EF4-FFF2-40B4-BE49-F238E27FC236}">
                <a16:creationId xmlns:a16="http://schemas.microsoft.com/office/drawing/2014/main" id="{367F5D38-7F09-5C98-83A3-D6B09C6B2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86" y="4946980"/>
            <a:ext cx="1371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A0064C-7076-A0A1-EDB9-CF365716FE88}"/>
              </a:ext>
            </a:extLst>
          </p:cNvPr>
          <p:cNvSpPr txBox="1"/>
          <p:nvPr/>
        </p:nvSpPr>
        <p:spPr>
          <a:xfrm>
            <a:off x="9311640" y="4896349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How much room is left for other Regional, Local?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7AF7B0-2F6B-B1F6-3485-E456F7DFB92E}"/>
              </a:ext>
            </a:extLst>
          </p:cNvPr>
          <p:cNvSpPr txBox="1"/>
          <p:nvPr/>
        </p:nvSpPr>
        <p:spPr>
          <a:xfrm>
            <a:off x="1534458" y="4609706"/>
            <a:ext cx="107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rgbClr val="FF0000"/>
                </a:solidFill>
              </a:rPr>
              <a:t>Tier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B639DD-4715-B92D-139C-4B7B4791391E}"/>
              </a:ext>
            </a:extLst>
          </p:cNvPr>
          <p:cNvSpPr txBox="1"/>
          <p:nvPr/>
        </p:nvSpPr>
        <p:spPr>
          <a:xfrm>
            <a:off x="5558672" y="4609705"/>
            <a:ext cx="107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rgbClr val="FF0000"/>
                </a:solidFill>
              </a:rPr>
              <a:t>Tiers 2-3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78A27-F132-10D8-07E7-D4E90DD538FD}"/>
              </a:ext>
            </a:extLst>
          </p:cNvPr>
          <p:cNvSpPr txBox="1"/>
          <p:nvPr/>
        </p:nvSpPr>
        <p:spPr>
          <a:xfrm>
            <a:off x="9917312" y="4609705"/>
            <a:ext cx="107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rgbClr val="FF0000"/>
                </a:solidFill>
              </a:rPr>
              <a:t>Tiers 4-5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00F119-284F-88B5-F7E7-077D6E134820}"/>
              </a:ext>
            </a:extLst>
          </p:cNvPr>
          <p:cNvGrpSpPr/>
          <p:nvPr/>
        </p:nvGrpSpPr>
        <p:grpSpPr>
          <a:xfrm>
            <a:off x="3333556" y="4946980"/>
            <a:ext cx="5524888" cy="914400"/>
            <a:chOff x="3566751" y="4946980"/>
            <a:chExt cx="5524888" cy="914400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6FED6F1D-DDC5-EF16-200D-AFFCB5457B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751" y="494698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319F4899-B00C-0AF4-D8CB-3A11391AE4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993" y="5175580"/>
              <a:ext cx="1438065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Bold Rock Signs Multi-Track Partnership with Speedway Motorsports | News |  Media | Charlotte Motor Speedway">
              <a:extLst>
                <a:ext uri="{FF2B5EF4-FFF2-40B4-BE49-F238E27FC236}">
                  <a16:creationId xmlns:a16="http://schemas.microsoft.com/office/drawing/2014/main" id="{92B0654C-6B59-6FE8-F965-2987551BD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900" y="4946980"/>
              <a:ext cx="1192107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D47E8CF5-6FB7-BD3D-DD07-87AF5D85FC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74" b="23247"/>
            <a:stretch/>
          </p:blipFill>
          <p:spPr bwMode="auto">
            <a:xfrm>
              <a:off x="7710849" y="5038420"/>
              <a:ext cx="138079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366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2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Who is Winning at Retail?</a:t>
            </a:r>
            <a:br>
              <a:rPr lang="en-US" sz="3600" dirty="0"/>
            </a:br>
            <a:r>
              <a:rPr lang="en-US" sz="2800" dirty="0"/>
              <a:t>Total US xAOC + Liquor Plus + Convenience</a:t>
            </a:r>
          </a:p>
        </p:txBody>
      </p:sp>
      <p:graphicFrame>
        <p:nvGraphicFramePr>
          <p:cNvPr id="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335996"/>
              </p:ext>
            </p:extLst>
          </p:nvPr>
        </p:nvGraphicFramePr>
        <p:xfrm>
          <a:off x="-14715" y="1219200"/>
          <a:ext cx="6858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IRIXLPPT_OBJ_95820090110142345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0898765"/>
              </p:ext>
            </p:extLst>
          </p:nvPr>
        </p:nvGraphicFramePr>
        <p:xfrm>
          <a:off x="4731935" y="1573213"/>
          <a:ext cx="5181600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476874" imgH="3819532" progId="Excel.Sheet.8">
                  <p:embed/>
                </p:oleObj>
              </mc:Choice>
              <mc:Fallback>
                <p:oleObj name="Worksheet" r:id="rId5" imgW="4476874" imgH="3819532" progId="Excel.Sheet.8">
                  <p:embed/>
                  <p:pic>
                    <p:nvPicPr>
                      <p:cNvPr id="7" name="IRIXLPPT_OBJ_958200901101423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1935" y="1573213"/>
                        <a:ext cx="5181600" cy="466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648987" y="1143092"/>
            <a:ext cx="838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Dollar %</a:t>
            </a:r>
          </a:p>
          <a:p>
            <a:pPr algn="ctr"/>
            <a:r>
              <a:rPr lang="en-US" sz="1100" b="1" dirty="0"/>
              <a:t>Chg YA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420256" y="1143092"/>
            <a:ext cx="731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Cat Wtd </a:t>
            </a:r>
            <a:r>
              <a:rPr lang="en-US" sz="1100" b="1" dirty="0" err="1"/>
              <a:t>Dist</a:t>
            </a:r>
            <a:endParaRPr lang="en-US" sz="1100" b="1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106056" y="1143092"/>
            <a:ext cx="731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CWD Chg YA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822431" y="1143091"/>
            <a:ext cx="838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Dollar Sales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69408B-D4ED-4811-8EC3-CE55000B55B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 Retail Measurement BEER | </a:t>
            </a:r>
            <a:r>
              <a:rPr lang="pl-PL" sz="1000" dirty="0">
                <a:solidFill>
                  <a:schemeClr val="bg1"/>
                </a:solidFill>
              </a:rPr>
              <a:t>YTD 2023 W/E 05/06/23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8566481-405A-64C1-CF04-E98F12D90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319" y="1144661"/>
            <a:ext cx="838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Avg. Case Price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A4402EC-B53D-EA7B-67AB-9A9280B33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588" y="1144661"/>
            <a:ext cx="731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$/$MM ACV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A907682A-0BB5-8143-E32A-742965587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4388" y="1144661"/>
            <a:ext cx="731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Distro Tier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4B88E087-C277-C7DB-B4AE-57A3B1EE1465}"/>
              </a:ext>
            </a:extLst>
          </p:cNvPr>
          <p:cNvSpPr/>
          <p:nvPr/>
        </p:nvSpPr>
        <p:spPr>
          <a:xfrm>
            <a:off x="9900741" y="3799489"/>
            <a:ext cx="409903" cy="2406267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244022-7F70-6357-3C16-45F08D76FB73}"/>
              </a:ext>
            </a:extLst>
          </p:cNvPr>
          <p:cNvSpPr txBox="1"/>
          <p:nvPr/>
        </p:nvSpPr>
        <p:spPr>
          <a:xfrm>
            <a:off x="10310644" y="4340902"/>
            <a:ext cx="1739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</a:rPr>
              <a:t>…but proof that there is room for ALL “Tiers” to make a notable impact to Cider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92F7B8-A51F-8157-BDF8-6E7A549488AB}"/>
              </a:ext>
            </a:extLst>
          </p:cNvPr>
          <p:cNvSpPr txBox="1"/>
          <p:nvPr/>
        </p:nvSpPr>
        <p:spPr>
          <a:xfrm>
            <a:off x="10004031" y="1573213"/>
            <a:ext cx="20116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0000FF"/>
                </a:solidFill>
              </a:rPr>
              <a:t>Varied Size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0000FF"/>
                </a:solidFill>
              </a:rPr>
              <a:t>Varied Footprint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0000FF"/>
                </a:solidFill>
              </a:rPr>
              <a:t>Varied Price Points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0000FF"/>
                </a:solidFill>
              </a:rPr>
              <a:t>Varied Velocity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0000FF"/>
                </a:solidFill>
              </a:rPr>
              <a:t>Varied Portfolios</a:t>
            </a:r>
          </a:p>
        </p:txBody>
      </p:sp>
    </p:spTree>
    <p:extLst>
      <p:ext uri="{BB962C8B-B14F-4D97-AF65-F5344CB8AC3E}">
        <p14:creationId xmlns:p14="http://schemas.microsoft.com/office/powerpoint/2010/main" val="15219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How are the Leaders Performing?</a:t>
            </a:r>
            <a:br>
              <a:rPr lang="en-US" sz="3600" dirty="0"/>
            </a:br>
            <a:r>
              <a:rPr lang="en-US" sz="2800" dirty="0"/>
              <a:t>Total US xAOC + Liquor Plus + Convenience</a:t>
            </a:r>
          </a:p>
        </p:txBody>
      </p:sp>
      <p:graphicFrame>
        <p:nvGraphicFramePr>
          <p:cNvPr id="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44735"/>
              </p:ext>
            </p:extLst>
          </p:nvPr>
        </p:nvGraphicFramePr>
        <p:xfrm>
          <a:off x="1188720" y="1219200"/>
          <a:ext cx="5943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IRIXLPPT_OBJ_95820090110142345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6189702"/>
              </p:ext>
            </p:extLst>
          </p:nvPr>
        </p:nvGraphicFramePr>
        <p:xfrm>
          <a:off x="5949376" y="1573213"/>
          <a:ext cx="5026025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343488" imgH="3819532" progId="Excel.Sheet.8">
                  <p:embed/>
                </p:oleObj>
              </mc:Choice>
              <mc:Fallback>
                <p:oleObj name="Worksheet" r:id="rId4" imgW="4343488" imgH="3819532" progId="Excel.Sheet.8">
                  <p:embed/>
                  <p:pic>
                    <p:nvPicPr>
                      <p:cNvPr id="7" name="IRIXLPPT_OBJ_958200901101423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376" y="1573213"/>
                        <a:ext cx="5026025" cy="466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73076" y="1143092"/>
            <a:ext cx="838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Dollar %</a:t>
            </a:r>
          </a:p>
          <a:p>
            <a:pPr algn="ctr"/>
            <a:r>
              <a:rPr lang="en-US" sz="1100" b="1" dirty="0"/>
              <a:t>Chg YA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482676" y="1312369"/>
            <a:ext cx="129539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Case Sales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549476" y="1143092"/>
            <a:ext cx="838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Case %</a:t>
            </a:r>
          </a:p>
          <a:p>
            <a:pPr algn="ctr"/>
            <a:r>
              <a:rPr lang="en-US" sz="1100" b="1" dirty="0"/>
              <a:t>Chg YA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265756" y="1143092"/>
            <a:ext cx="731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Cat Wtd </a:t>
            </a:r>
            <a:r>
              <a:rPr lang="en-US" sz="1100" b="1" dirty="0" err="1"/>
              <a:t>Dist</a:t>
            </a:r>
            <a:endParaRPr lang="en-US" sz="1100" b="1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951556" y="1143092"/>
            <a:ext cx="731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CWD Chg YA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69408B-D4ED-4811-8EC3-CE55000B55B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 Retail Measurement BEER | </a:t>
            </a:r>
            <a:r>
              <a:rPr lang="pl-PL" sz="1000" dirty="0">
                <a:solidFill>
                  <a:schemeClr val="bg1"/>
                </a:solidFill>
              </a:rPr>
              <a:t>YTD 2023 W/E 05/06/23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4B0DD0CD-D76E-4810-BF16-2FA9CA258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6511" y="1144409"/>
            <a:ext cx="731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$ Shr of Cider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275F0421-E56C-4E53-B5A8-A5E1D36A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6039" y="1144409"/>
            <a:ext cx="822960" cy="42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$ Shr of Cider CYA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CAFCA87-F310-4D08-FB96-78F5AF1ADB24}"/>
              </a:ext>
            </a:extLst>
          </p:cNvPr>
          <p:cNvSpPr/>
          <p:nvPr/>
        </p:nvSpPr>
        <p:spPr>
          <a:xfrm>
            <a:off x="5949376" y="1752324"/>
            <a:ext cx="819268" cy="59436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F7CF7B-1E48-23F1-53C8-5AAF343B62CF}"/>
              </a:ext>
            </a:extLst>
          </p:cNvPr>
          <p:cNvSpPr/>
          <p:nvPr/>
        </p:nvSpPr>
        <p:spPr>
          <a:xfrm>
            <a:off x="5949376" y="2497319"/>
            <a:ext cx="819268" cy="59436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BC8BF8-0865-5C9C-A467-B38416123BC2}"/>
              </a:ext>
            </a:extLst>
          </p:cNvPr>
          <p:cNvSpPr/>
          <p:nvPr/>
        </p:nvSpPr>
        <p:spPr>
          <a:xfrm>
            <a:off x="5949376" y="4357770"/>
            <a:ext cx="819268" cy="59436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22FA8F-2E72-1296-7349-5BE4840AB6B0}"/>
              </a:ext>
            </a:extLst>
          </p:cNvPr>
          <p:cNvSpPr/>
          <p:nvPr/>
        </p:nvSpPr>
        <p:spPr>
          <a:xfrm>
            <a:off x="8947331" y="1591298"/>
            <a:ext cx="667512" cy="4626864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33AA662-3E4F-0B0C-458A-413D5E41064C}"/>
              </a:ext>
            </a:extLst>
          </p:cNvPr>
          <p:cNvSpPr/>
          <p:nvPr/>
        </p:nvSpPr>
        <p:spPr>
          <a:xfrm>
            <a:off x="5949376" y="3418030"/>
            <a:ext cx="819268" cy="59436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AA6557-CBC9-9D4D-EE2A-59CF80774311}"/>
              </a:ext>
            </a:extLst>
          </p:cNvPr>
          <p:cNvSpPr/>
          <p:nvPr/>
        </p:nvSpPr>
        <p:spPr>
          <a:xfrm>
            <a:off x="5949376" y="5285068"/>
            <a:ext cx="819268" cy="40233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2C11BD-374D-2D1A-A0CE-5BB555EABED4}"/>
              </a:ext>
            </a:extLst>
          </p:cNvPr>
          <p:cNvSpPr/>
          <p:nvPr/>
        </p:nvSpPr>
        <p:spPr>
          <a:xfrm>
            <a:off x="5949376" y="5855033"/>
            <a:ext cx="819268" cy="40233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22AC82-C7A3-7C30-8568-00A8543D594C}"/>
              </a:ext>
            </a:extLst>
          </p:cNvPr>
          <p:cNvSpPr txBox="1"/>
          <p:nvPr/>
        </p:nvSpPr>
        <p:spPr>
          <a:xfrm>
            <a:off x="45720" y="1455601"/>
            <a:ext cx="2286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Need to remember that the landscape can be VOLATILE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Size &amp; Retail Penetration alone does NOT guarantee success…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…though it sure can help maintain stability &amp; generate incrementality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Even the “National” brands are continuously vying for Shelf-Space &amp; Consumer Awareness</a:t>
            </a:r>
          </a:p>
        </p:txBody>
      </p:sp>
    </p:spTree>
    <p:extLst>
      <p:ext uri="{BB962C8B-B14F-4D97-AF65-F5344CB8AC3E}">
        <p14:creationId xmlns:p14="http://schemas.microsoft.com/office/powerpoint/2010/main" val="306737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Can Recent Innovation Tell Us?</a:t>
            </a:r>
            <a:br>
              <a:rPr lang="en-US" sz="3600" dirty="0"/>
            </a:br>
            <a:r>
              <a:rPr lang="en-US" sz="2800" dirty="0"/>
              <a:t>Total US xAOC + Liquor Plus + Convenience</a:t>
            </a:r>
          </a:p>
        </p:txBody>
      </p:sp>
      <p:graphicFrame>
        <p:nvGraphicFramePr>
          <p:cNvPr id="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179974"/>
              </p:ext>
            </p:extLst>
          </p:nvPr>
        </p:nvGraphicFramePr>
        <p:xfrm>
          <a:off x="-17161" y="1219200"/>
          <a:ext cx="7530353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IRIXLPPT_OBJ_95820090110142345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2586337"/>
              </p:ext>
            </p:extLst>
          </p:nvPr>
        </p:nvGraphicFramePr>
        <p:xfrm>
          <a:off x="5886938" y="1573213"/>
          <a:ext cx="3471862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000496" imgH="3819532" progId="Excel.Sheet.8">
                  <p:embed/>
                </p:oleObj>
              </mc:Choice>
              <mc:Fallback>
                <p:oleObj name="Worksheet" r:id="rId4" imgW="3000496" imgH="3819532" progId="Excel.Sheet.8">
                  <p:embed/>
                  <p:pic>
                    <p:nvPicPr>
                      <p:cNvPr id="7" name="IRIXLPPT_OBJ_958200901101423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938" y="1573213"/>
                        <a:ext cx="3471862" cy="466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74037" y="1312369"/>
            <a:ext cx="129539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Case Sales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911661" y="1143092"/>
            <a:ext cx="731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Cat Wtd </a:t>
            </a:r>
            <a:r>
              <a:rPr lang="en-US" sz="1100" b="1" dirty="0" err="1"/>
              <a:t>Dist</a:t>
            </a:r>
            <a:endParaRPr lang="en-US" sz="1100" b="1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743058" y="1143092"/>
            <a:ext cx="7808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Avg. Case Price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69408B-D4ED-4811-8EC3-CE55000B55B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 Retail Measurement BEER | </a:t>
            </a:r>
            <a:r>
              <a:rPr lang="pl-PL" sz="1000" dirty="0">
                <a:solidFill>
                  <a:schemeClr val="bg1"/>
                </a:solidFill>
              </a:rPr>
              <a:t>YTD 2023 W/E 05/06/23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550653" y="1146251"/>
            <a:ext cx="731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ABV Value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753FE5-07B4-4A8E-ABF6-ECAE4D9D8C9E}"/>
              </a:ext>
            </a:extLst>
          </p:cNvPr>
          <p:cNvSpPr txBox="1"/>
          <p:nvPr/>
        </p:nvSpPr>
        <p:spPr>
          <a:xfrm>
            <a:off x="3352800" y="6490901"/>
            <a:ext cx="54864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= Zero sales in the YA time period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0E21DE-E04C-9B43-AF69-46476A8960AD}"/>
              </a:ext>
            </a:extLst>
          </p:cNvPr>
          <p:cNvSpPr txBox="1"/>
          <p:nvPr/>
        </p:nvSpPr>
        <p:spPr>
          <a:xfrm>
            <a:off x="9695792" y="1910824"/>
            <a:ext cx="2133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Where is the Cider segment heading?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4A04F1-9289-D97F-60FE-FBA9442BF172}"/>
              </a:ext>
            </a:extLst>
          </p:cNvPr>
          <p:cNvSpPr txBox="1"/>
          <p:nvPr/>
        </p:nvSpPr>
        <p:spPr>
          <a:xfrm>
            <a:off x="9695792" y="3300978"/>
            <a:ext cx="2133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Any common attributes standing out?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65C0A-05C0-C5B2-F671-E4A575D85413}"/>
              </a:ext>
            </a:extLst>
          </p:cNvPr>
          <p:cNvSpPr txBox="1"/>
          <p:nvPr/>
        </p:nvSpPr>
        <p:spPr>
          <a:xfrm>
            <a:off x="9695792" y="4691132"/>
            <a:ext cx="2133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ABV? Flavors/Styles? Packaging?  Price?</a:t>
            </a:r>
          </a:p>
        </p:txBody>
      </p:sp>
    </p:spTree>
    <p:extLst>
      <p:ext uri="{BB962C8B-B14F-4D97-AF65-F5344CB8AC3E}">
        <p14:creationId xmlns:p14="http://schemas.microsoft.com/office/powerpoint/2010/main" val="15413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49250" indent="-3492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Cider Universe Update</a:t>
            </a:r>
          </a:p>
          <a:p>
            <a:pPr marL="641858" lvl="1" indent="-3492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00FF"/>
                </a:solidFill>
              </a:rPr>
              <a:t>YTD 2023 w/e May 6</a:t>
            </a:r>
          </a:p>
          <a:p>
            <a:pPr marL="349250" indent="-3492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The Story</a:t>
            </a:r>
          </a:p>
          <a:p>
            <a:pPr marL="641858" lvl="1" indent="-3492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Topline Trends</a:t>
            </a:r>
          </a:p>
          <a:p>
            <a:pPr marL="641858" lvl="1" indent="-3492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Sales, Share &amp; Depth</a:t>
            </a:r>
          </a:p>
          <a:p>
            <a:pPr marL="641858" lvl="1" indent="-3492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On-Shelf Metrics</a:t>
            </a:r>
          </a:p>
          <a:p>
            <a:pPr marL="349250" indent="-3492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The Story Within</a:t>
            </a:r>
          </a:p>
          <a:p>
            <a:pPr marL="641858" lvl="1" indent="-3492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Tiered Performance</a:t>
            </a:r>
          </a:p>
          <a:p>
            <a:pPr marL="641858" lvl="1" indent="-3492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Growth &amp; Innovation Leaders</a:t>
            </a:r>
          </a:p>
          <a:p>
            <a:pPr marL="641858" lvl="1" indent="-3492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Key Attribute Decomp</a:t>
            </a:r>
          </a:p>
          <a:p>
            <a:pPr marL="349250" indent="-3492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Today’s Consumer</a:t>
            </a:r>
          </a:p>
          <a:p>
            <a:pPr marL="641858" lvl="1" indent="-3492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Cross-Category Consumption, Shopper Behavior &amp; Demographic Trends</a:t>
            </a:r>
            <a:endParaRPr lang="en-US" b="1" dirty="0"/>
          </a:p>
          <a:p>
            <a:pPr marL="349250" indent="-3492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Looking Ahead</a:t>
            </a:r>
          </a:p>
        </p:txBody>
      </p:sp>
    </p:spTree>
    <p:extLst>
      <p:ext uri="{BB962C8B-B14F-4D97-AF65-F5344CB8AC3E}">
        <p14:creationId xmlns:p14="http://schemas.microsoft.com/office/powerpoint/2010/main" val="9197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Role of Innovation for Cider</a:t>
            </a:r>
            <a:br>
              <a:rPr lang="en-US" sz="3600" dirty="0"/>
            </a:br>
            <a:r>
              <a:rPr lang="en-US" sz="2800" dirty="0"/>
              <a:t>Total US xAOC + Liquor Plus + Convenience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69408B-D4ED-4811-8EC3-CE55000B55B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 Retail Measurement BEER | </a:t>
            </a:r>
            <a:r>
              <a:rPr lang="pl-PL" sz="1000" dirty="0">
                <a:solidFill>
                  <a:schemeClr val="bg1"/>
                </a:solidFill>
              </a:rPr>
              <a:t>YTD 2023 W/E 05/06/23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753FE5-07B4-4A8E-ABF6-ECAE4D9D8C9E}"/>
              </a:ext>
            </a:extLst>
          </p:cNvPr>
          <p:cNvSpPr txBox="1"/>
          <p:nvPr/>
        </p:nvSpPr>
        <p:spPr>
          <a:xfrm>
            <a:off x="3352800" y="6490901"/>
            <a:ext cx="54864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= Zero sales in the YA time period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82CC799-6C27-C8A0-9D2B-FBBBF15166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850935"/>
              </p:ext>
            </p:extLst>
          </p:nvPr>
        </p:nvGraphicFramePr>
        <p:xfrm>
          <a:off x="1524000" y="1497724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90DB277-66C6-8B18-EFA8-4B3B4DD917BA}"/>
              </a:ext>
            </a:extLst>
          </p:cNvPr>
          <p:cNvSpPr txBox="1"/>
          <p:nvPr/>
        </p:nvSpPr>
        <p:spPr>
          <a:xfrm>
            <a:off x="9790384" y="2885091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Innovation accounting for Less of Landscape…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DD6ADD-51D7-7982-7906-722A52D1C7CA}"/>
              </a:ext>
            </a:extLst>
          </p:cNvPr>
          <p:cNvSpPr txBox="1"/>
          <p:nvPr/>
        </p:nvSpPr>
        <p:spPr>
          <a:xfrm>
            <a:off x="9790384" y="3868663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</a:rPr>
              <a:t>…but accounting for More of Annual $ Sales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C6569D-E11E-3DF9-8888-DEFEE929167A}"/>
              </a:ext>
            </a:extLst>
          </p:cNvPr>
          <p:cNvSpPr txBox="1"/>
          <p:nvPr/>
        </p:nvSpPr>
        <p:spPr>
          <a:xfrm>
            <a:off x="9790384" y="4622157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Overall = Becoming More Efficient / Tactical</a:t>
            </a:r>
          </a:p>
        </p:txBody>
      </p:sp>
    </p:spTree>
    <p:extLst>
      <p:ext uri="{BB962C8B-B14F-4D97-AF65-F5344CB8AC3E}">
        <p14:creationId xmlns:p14="http://schemas.microsoft.com/office/powerpoint/2010/main" val="40616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Key Attribute Decomp: </a:t>
            </a:r>
            <a:r>
              <a:rPr lang="en-US" sz="3600" i="1" dirty="0">
                <a:solidFill>
                  <a:srgbClr val="0000FF"/>
                </a:solidFill>
              </a:rPr>
              <a:t>Alcohol by Volume</a:t>
            </a:r>
            <a:br>
              <a:rPr lang="en-US" sz="3600" dirty="0"/>
            </a:br>
            <a:r>
              <a:rPr lang="en-US" sz="2800" dirty="0"/>
              <a:t>Total US xAOC + Liquor Plus + Convenience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9408B-D4ED-4811-8EC3-CE55000B55B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 Retail Measurement BEER | </a:t>
            </a:r>
            <a:r>
              <a:rPr lang="pl-PL" sz="1000" dirty="0">
                <a:solidFill>
                  <a:schemeClr val="bg1"/>
                </a:solidFill>
              </a:rPr>
              <a:t>YTD 2023 W/E 05/06/23</a:t>
            </a:r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2365ACF-A1E4-7E8D-ED31-22893EBF01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067109"/>
              </p:ext>
            </p:extLst>
          </p:nvPr>
        </p:nvGraphicFramePr>
        <p:xfrm>
          <a:off x="899319" y="2376910"/>
          <a:ext cx="10393362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201216" imgH="2610019" progId="Excel.Sheet.12">
                  <p:embed/>
                </p:oleObj>
              </mc:Choice>
              <mc:Fallback>
                <p:oleObj name="Worksheet" r:id="rId3" imgW="9201216" imgH="2610019" progId="Excel.Sheet.12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E469560-17E4-43D1-938F-B3055CB601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319" y="2376910"/>
                        <a:ext cx="10393362" cy="294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B3A5A14-2D7D-2978-FA18-1C44FFCF45AB}"/>
              </a:ext>
            </a:extLst>
          </p:cNvPr>
          <p:cNvSpPr/>
          <p:nvPr/>
        </p:nvSpPr>
        <p:spPr>
          <a:xfrm>
            <a:off x="900534" y="3507107"/>
            <a:ext cx="10378440" cy="2194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B6005-FFA9-0337-0743-33F80F1137E9}"/>
              </a:ext>
            </a:extLst>
          </p:cNvPr>
          <p:cNvSpPr/>
          <p:nvPr/>
        </p:nvSpPr>
        <p:spPr>
          <a:xfrm>
            <a:off x="899617" y="4182074"/>
            <a:ext cx="10378440" cy="2194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FDE160-046B-1F1D-3DA7-58B89CBF4D28}"/>
              </a:ext>
            </a:extLst>
          </p:cNvPr>
          <p:cNvSpPr/>
          <p:nvPr/>
        </p:nvSpPr>
        <p:spPr>
          <a:xfrm>
            <a:off x="3949341" y="3077479"/>
            <a:ext cx="677918" cy="411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CD79B3-9B6F-4E6A-7E3F-D79266EE45CB}"/>
              </a:ext>
            </a:extLst>
          </p:cNvPr>
          <p:cNvSpPr/>
          <p:nvPr/>
        </p:nvSpPr>
        <p:spPr>
          <a:xfrm>
            <a:off x="899617" y="4636055"/>
            <a:ext cx="10378440" cy="2194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4AB32B-8BB4-DCAA-8C70-FC2E59EAB9A7}"/>
              </a:ext>
            </a:extLst>
          </p:cNvPr>
          <p:cNvSpPr txBox="1"/>
          <p:nvPr/>
        </p:nvSpPr>
        <p:spPr>
          <a:xfrm>
            <a:off x="609600" y="1229710"/>
            <a:ext cx="1097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00"/>
              </a:buClr>
              <a:buFont typeface="Calibri" panose="020F0502020204030204" pitchFamily="34" charset="0"/>
              <a:buChar char="↖"/>
            </a:pPr>
            <a:r>
              <a:rPr lang="en-US" dirty="0"/>
              <a:t>Growth TODAY appears to be centered in the </a:t>
            </a:r>
            <a:r>
              <a:rPr lang="en-US" b="1" u="sng" dirty="0">
                <a:solidFill>
                  <a:srgbClr val="0000FF"/>
                </a:solidFill>
              </a:rPr>
              <a:t>Higher ABV ranges</a:t>
            </a:r>
            <a:r>
              <a:rPr lang="en-US" dirty="0"/>
              <a:t>, most notably the 8-8.9% tier</a:t>
            </a:r>
          </a:p>
          <a:p>
            <a:pPr marL="285750" indent="-285750">
              <a:buClr>
                <a:srgbClr val="00B050"/>
              </a:buClr>
              <a:buFont typeface="Calibri" panose="020F0502020204030204" pitchFamily="34" charset="0"/>
              <a:buChar char="↑"/>
            </a:pPr>
            <a:r>
              <a:rPr lang="en-US" dirty="0"/>
              <a:t>9%+ tiers have also generated incremental $, though the </a:t>
            </a:r>
            <a:r>
              <a:rPr lang="en-US" b="1" u="sng" dirty="0">
                <a:solidFill>
                  <a:srgbClr val="0000FF"/>
                </a:solidFill>
              </a:rPr>
              <a:t>Scale &amp; Depth of the Landscape are much smaller</a:t>
            </a:r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↓"/>
            </a:pPr>
            <a:r>
              <a:rPr lang="en-US" dirty="0"/>
              <a:t>However, Brands in the 5-6.9% range </a:t>
            </a:r>
            <a:r>
              <a:rPr lang="en-US" b="1" u="sng" dirty="0">
                <a:solidFill>
                  <a:srgbClr val="0000FF"/>
                </a:solidFill>
              </a:rPr>
              <a:t>still account for nearly ¾ of all Cider $</a:t>
            </a:r>
            <a:r>
              <a:rPr lang="en-US" dirty="0"/>
              <a:t> sold through retail across the US</a:t>
            </a:r>
          </a:p>
        </p:txBody>
      </p:sp>
    </p:spTree>
    <p:extLst>
      <p:ext uri="{BB962C8B-B14F-4D97-AF65-F5344CB8AC3E}">
        <p14:creationId xmlns:p14="http://schemas.microsoft.com/office/powerpoint/2010/main" val="313180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Key Attribute Decomp: </a:t>
            </a:r>
            <a:r>
              <a:rPr lang="en-US" sz="3600" i="1" dirty="0">
                <a:solidFill>
                  <a:srgbClr val="0000FF"/>
                </a:solidFill>
              </a:rPr>
              <a:t>Flavor Groups</a:t>
            </a:r>
            <a:br>
              <a:rPr lang="en-US" sz="3600" dirty="0"/>
            </a:br>
            <a:r>
              <a:rPr lang="en-US" sz="2800" dirty="0"/>
              <a:t>Total US xAOC + Liquor Plus + Convenience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9408B-D4ED-4811-8EC3-CE55000B55B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 Retail Measurement BEER | </a:t>
            </a:r>
            <a:r>
              <a:rPr lang="pl-PL" sz="1000" dirty="0">
                <a:solidFill>
                  <a:schemeClr val="bg1"/>
                </a:solidFill>
              </a:rPr>
              <a:t>YTD 2023 W/E 05/06/23</a:t>
            </a:r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2365ACF-A1E4-7E8D-ED31-22893EBF01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762460"/>
              </p:ext>
            </p:extLst>
          </p:nvPr>
        </p:nvGraphicFramePr>
        <p:xfrm>
          <a:off x="1330325" y="2376488"/>
          <a:ext cx="9532938" cy="384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39092" imgH="3409864" progId="Excel.Sheet.12">
                  <p:embed/>
                </p:oleObj>
              </mc:Choice>
              <mc:Fallback>
                <p:oleObj name="Worksheet" r:id="rId3" imgW="8439092" imgH="3409864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2365ACF-A1E4-7E8D-ED31-22893EBF01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0325" y="2376488"/>
                        <a:ext cx="9532938" cy="384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4AB32B-8BB4-DCAA-8C70-FC2E59EAB9A7}"/>
              </a:ext>
            </a:extLst>
          </p:cNvPr>
          <p:cNvSpPr txBox="1"/>
          <p:nvPr/>
        </p:nvSpPr>
        <p:spPr>
          <a:xfrm>
            <a:off x="609600" y="1229710"/>
            <a:ext cx="1097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00"/>
              </a:buClr>
              <a:buFont typeface="Calibri" panose="020F0502020204030204" pitchFamily="34" charset="0"/>
              <a:buChar char="↖"/>
            </a:pPr>
            <a:r>
              <a:rPr lang="en-US" b="1" u="sng" dirty="0">
                <a:solidFill>
                  <a:srgbClr val="0000FF"/>
                </a:solidFill>
              </a:rPr>
              <a:t>Berry, Stone Fruit &amp; Tropical</a:t>
            </a:r>
            <a:r>
              <a:rPr lang="en-US" dirty="0"/>
              <a:t> groups are RED HOT and tout an above-average Success Rate (% of Growing Brands)</a:t>
            </a:r>
          </a:p>
          <a:p>
            <a:pPr marL="285750" indent="-285750">
              <a:buClr>
                <a:srgbClr val="00B050"/>
              </a:buClr>
              <a:buFont typeface="Calibri" panose="020F0502020204030204" pitchFamily="34" charset="0"/>
              <a:buChar char="↑"/>
            </a:pPr>
            <a:r>
              <a:rPr lang="en-US" dirty="0"/>
              <a:t>The “Classics” still play as </a:t>
            </a:r>
            <a:r>
              <a:rPr lang="en-US" b="1" u="sng" dirty="0">
                <a:solidFill>
                  <a:srgbClr val="0000FF"/>
                </a:solidFill>
              </a:rPr>
              <a:t>Apple flavors post gains</a:t>
            </a:r>
            <a:r>
              <a:rPr lang="en-US" dirty="0"/>
              <a:t> (%) and strong incrementality ($) for the segment</a:t>
            </a:r>
          </a:p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↓"/>
            </a:pPr>
            <a:r>
              <a:rPr lang="en-US" dirty="0"/>
              <a:t>Lately, brands featuring </a:t>
            </a:r>
            <a:r>
              <a:rPr lang="en-US" b="1" u="sng" dirty="0">
                <a:solidFill>
                  <a:srgbClr val="0000FF"/>
                </a:solidFill>
              </a:rPr>
              <a:t>Fruit Combinations</a:t>
            </a:r>
            <a:r>
              <a:rPr lang="en-US" dirty="0"/>
              <a:t> have collectively declined, with only ~30% of a deep bench UP in ‘23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A961D6-8581-4E87-C172-4F1FF8EF7945}"/>
              </a:ext>
            </a:extLst>
          </p:cNvPr>
          <p:cNvSpPr/>
          <p:nvPr/>
        </p:nvSpPr>
        <p:spPr>
          <a:xfrm>
            <a:off x="1326208" y="3065669"/>
            <a:ext cx="9528048" cy="21945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CB7335-E296-D5F5-48F9-5FF3E39A5596}"/>
              </a:ext>
            </a:extLst>
          </p:cNvPr>
          <p:cNvSpPr/>
          <p:nvPr/>
        </p:nvSpPr>
        <p:spPr>
          <a:xfrm>
            <a:off x="1326208" y="3517696"/>
            <a:ext cx="9528048" cy="43891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C10BDC-87B1-8DB9-A60E-72A66810437C}"/>
              </a:ext>
            </a:extLst>
          </p:cNvPr>
          <p:cNvSpPr/>
          <p:nvPr/>
        </p:nvSpPr>
        <p:spPr>
          <a:xfrm>
            <a:off x="1326208" y="4186449"/>
            <a:ext cx="9528048" cy="2194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9FD39CD-617F-787F-2F3E-0F7905B6EACC}"/>
              </a:ext>
            </a:extLst>
          </p:cNvPr>
          <p:cNvSpPr/>
          <p:nvPr/>
        </p:nvSpPr>
        <p:spPr>
          <a:xfrm>
            <a:off x="5084467" y="3976120"/>
            <a:ext cx="677918" cy="2011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08153C-4FF5-7CDE-C4FA-96DE376C6206}"/>
              </a:ext>
            </a:extLst>
          </p:cNvPr>
          <p:cNvSpPr/>
          <p:nvPr/>
        </p:nvSpPr>
        <p:spPr>
          <a:xfrm>
            <a:off x="10108415" y="3526840"/>
            <a:ext cx="677918" cy="20116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3651E8E-8C19-A75D-9818-B89F86A4CC1F}"/>
              </a:ext>
            </a:extLst>
          </p:cNvPr>
          <p:cNvSpPr/>
          <p:nvPr/>
        </p:nvSpPr>
        <p:spPr>
          <a:xfrm>
            <a:off x="10108415" y="4198521"/>
            <a:ext cx="677918" cy="20116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2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emium Vector | Set of exotic tropical fruits in a trendy flat style.  vegan food icons isolated on white background. fresh whole, half, cut slice  and piece of fruit.">
            <a:extLst>
              <a:ext uri="{FF2B5EF4-FFF2-40B4-BE49-F238E27FC236}">
                <a16:creationId xmlns:a16="http://schemas.microsoft.com/office/drawing/2014/main" id="{CAD72AFB-CC0E-B705-F3A8-4353495CA497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83852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erries Images - Free Download on Freepik">
            <a:extLst>
              <a:ext uri="{FF2B5EF4-FFF2-40B4-BE49-F238E27FC236}">
                <a16:creationId xmlns:a16="http://schemas.microsoft.com/office/drawing/2014/main" id="{6B310149-8B89-E4CC-AED3-FC21135AA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3852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Key Attribute Decomp: </a:t>
            </a:r>
            <a:r>
              <a:rPr lang="en-US" sz="3600" i="1" dirty="0">
                <a:solidFill>
                  <a:srgbClr val="0000FF"/>
                </a:solidFill>
              </a:rPr>
              <a:t>Primary Flavors</a:t>
            </a:r>
            <a:br>
              <a:rPr lang="en-US" sz="3600" dirty="0"/>
            </a:br>
            <a:r>
              <a:rPr lang="en-US" sz="2800" dirty="0"/>
              <a:t>Total US xAOC + Liquor Plus + Convenience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9408B-D4ED-4811-8EC3-CE55000B55B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 Retail Measurement BEER | </a:t>
            </a:r>
            <a:r>
              <a:rPr lang="pl-PL" sz="1000" dirty="0">
                <a:solidFill>
                  <a:schemeClr val="bg1"/>
                </a:solidFill>
              </a:rPr>
              <a:t>YTD 2023 W/E 05/06/23</a:t>
            </a:r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1DBD14A-7709-6D0C-354A-79DA388D6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8727733"/>
              </p:ext>
            </p:extLst>
          </p:nvPr>
        </p:nvGraphicFramePr>
        <p:xfrm>
          <a:off x="457200" y="1183852"/>
          <a:ext cx="502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8AE93DA-1CDC-727E-8E07-BCDC7855EC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9215881"/>
              </p:ext>
            </p:extLst>
          </p:nvPr>
        </p:nvGraphicFramePr>
        <p:xfrm>
          <a:off x="6705600" y="1183852"/>
          <a:ext cx="502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2047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2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555259"/>
              </p:ext>
            </p:extLst>
          </p:nvPr>
        </p:nvGraphicFramePr>
        <p:xfrm>
          <a:off x="1253685" y="1603187"/>
          <a:ext cx="932688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Key Attribute Decomp: </a:t>
            </a:r>
            <a:r>
              <a:rPr lang="en-US" sz="3600" i="1" dirty="0">
                <a:solidFill>
                  <a:srgbClr val="0000FF"/>
                </a:solidFill>
              </a:rPr>
              <a:t>Price Tiers (Avg. Case)</a:t>
            </a:r>
            <a:br>
              <a:rPr lang="en-US" sz="3600" dirty="0"/>
            </a:br>
            <a:r>
              <a:rPr lang="en-US" sz="2800" dirty="0"/>
              <a:t>Total US xAOC + Liquor Plus + Convenience</a:t>
            </a: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1608271" y="1289422"/>
            <a:ext cx="118872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200" b="1" dirty="0"/>
              <a:t>% Dol Chg YA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9441"/>
              </p:ext>
            </p:extLst>
          </p:nvPr>
        </p:nvGraphicFramePr>
        <p:xfrm>
          <a:off x="1253688" y="4878592"/>
          <a:ext cx="9144007" cy="137641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556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8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87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87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87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87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87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87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60947">
                <a:tc>
                  <a:txBody>
                    <a:bodyPr/>
                    <a:lstStyle/>
                    <a:p>
                      <a:r>
                        <a:rPr lang="en-US" sz="1100" dirty="0"/>
                        <a:t>Price Tier – Total Cider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Less than $20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$20</a:t>
                      </a:r>
                      <a:r>
                        <a:rPr lang="en-US" sz="1100" baseline="0" dirty="0"/>
                        <a:t> - $29.99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$30 - $39.99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$40 - $49.99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$50 - $59.99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$60 - $69.99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$70 - $79.99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$80 - $89.99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$90 - $99.99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Greater than $100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84">
                <a:tc>
                  <a:txBody>
                    <a:bodyPr/>
                    <a:lstStyle/>
                    <a:p>
                      <a:r>
                        <a:rPr lang="en-US" sz="1100" dirty="0"/>
                        <a:t>% Share of Ttl Cider $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684">
                <a:tc>
                  <a:txBody>
                    <a:bodyPr/>
                    <a:lstStyle/>
                    <a:p>
                      <a:r>
                        <a:rPr lang="en-US" sz="1100" dirty="0"/>
                        <a:t>% Contribution to $</a:t>
                      </a:r>
                      <a:r>
                        <a:rPr lang="en-US" sz="1100" baseline="0" dirty="0"/>
                        <a:t> Chg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684">
                <a:tc>
                  <a:txBody>
                    <a:bodyPr/>
                    <a:lstStyle/>
                    <a:p>
                      <a:r>
                        <a:rPr lang="en-US" sz="1100" dirty="0"/>
                        <a:t># of Brands (Approx.)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97280" y="2590892"/>
            <a:ext cx="1029149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Total Cider % $ Chg. YA =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+3.5%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176754"/>
              </p:ext>
            </p:extLst>
          </p:nvPr>
        </p:nvGraphicFramePr>
        <p:xfrm>
          <a:off x="2796990" y="1200820"/>
          <a:ext cx="7600701" cy="363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0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54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Cider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>
                          <a:solidFill>
                            <a:schemeClr val="bg1"/>
                          </a:solidFill>
                        </a:rPr>
                        <a:t>Premium</a:t>
                      </a:r>
                    </a:p>
                    <a:p>
                      <a:pPr algn="ctr"/>
                      <a:r>
                        <a:rPr lang="en-US" sz="1100" baseline="0" dirty="0">
                          <a:solidFill>
                            <a:schemeClr val="bg1"/>
                          </a:solidFill>
                        </a:rPr>
                        <a:t>Cider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Super Premium Cider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Apex Cider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7359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9D69408B-D4ED-4811-8EC3-CE55000B55B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 Retail Measurement BEER | </a:t>
            </a:r>
            <a:r>
              <a:rPr lang="pl-PL" sz="1000" dirty="0">
                <a:solidFill>
                  <a:schemeClr val="bg1"/>
                </a:solidFill>
              </a:rPr>
              <a:t>YTD 2023 W/E 05/06/23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88E08F-522D-17DC-43AA-27E7E9AB4263}"/>
              </a:ext>
            </a:extLst>
          </p:cNvPr>
          <p:cNvSpPr/>
          <p:nvPr/>
        </p:nvSpPr>
        <p:spPr>
          <a:xfrm>
            <a:off x="2923116" y="3216162"/>
            <a:ext cx="2011680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4EB670B-F1E5-3205-131B-DD09D4A72734}"/>
              </a:ext>
            </a:extLst>
          </p:cNvPr>
          <p:cNvSpPr/>
          <p:nvPr/>
        </p:nvSpPr>
        <p:spPr>
          <a:xfrm rot="830738">
            <a:off x="5932889" y="2166765"/>
            <a:ext cx="2011680" cy="4572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77F735-269E-29CF-C236-F9A68811ED04}"/>
              </a:ext>
            </a:extLst>
          </p:cNvPr>
          <p:cNvSpPr/>
          <p:nvPr/>
        </p:nvSpPr>
        <p:spPr>
          <a:xfrm>
            <a:off x="5100475" y="5492449"/>
            <a:ext cx="677918" cy="201168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6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Key Attribute Decomp: </a:t>
            </a:r>
            <a:r>
              <a:rPr lang="en-US" sz="3600" i="1" dirty="0">
                <a:solidFill>
                  <a:srgbClr val="0000FF"/>
                </a:solidFill>
              </a:rPr>
              <a:t>Package Format</a:t>
            </a:r>
            <a:br>
              <a:rPr lang="en-US" sz="3600" dirty="0"/>
            </a:br>
            <a:r>
              <a:rPr lang="en-US" sz="2800" dirty="0"/>
              <a:t>Total US xAOC + Liquor Plus + Convenience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9408B-D4ED-4811-8EC3-CE55000B55B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 Retail Measurement BEER | </a:t>
            </a:r>
            <a:r>
              <a:rPr lang="pl-PL" sz="1000" dirty="0">
                <a:solidFill>
                  <a:schemeClr val="bg1"/>
                </a:solidFill>
              </a:rPr>
              <a:t>YTD 2023 W/E 05/06/23</a:t>
            </a:r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2365ACF-A1E4-7E8D-ED31-22893EBF01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926999"/>
              </p:ext>
            </p:extLst>
          </p:nvPr>
        </p:nvGraphicFramePr>
        <p:xfrm>
          <a:off x="1330325" y="2376488"/>
          <a:ext cx="9532938" cy="407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39092" imgH="3610089" progId="Excel.Sheet.12">
                  <p:embed/>
                </p:oleObj>
              </mc:Choice>
              <mc:Fallback>
                <p:oleObj name="Worksheet" r:id="rId3" imgW="8439092" imgH="3610089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2365ACF-A1E4-7E8D-ED31-22893EBF01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0325" y="2376488"/>
                        <a:ext cx="9532938" cy="4075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4AB32B-8BB4-DCAA-8C70-FC2E59EAB9A7}"/>
              </a:ext>
            </a:extLst>
          </p:cNvPr>
          <p:cNvSpPr txBox="1"/>
          <p:nvPr/>
        </p:nvSpPr>
        <p:spPr>
          <a:xfrm>
            <a:off x="609600" y="1229710"/>
            <a:ext cx="1097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00"/>
              </a:buClr>
              <a:buFont typeface="Calibri" panose="020F0502020204030204" pitchFamily="34" charset="0"/>
              <a:buChar char="↖"/>
            </a:pPr>
            <a:r>
              <a:rPr lang="en-US" dirty="0"/>
              <a:t>6-Pack Cans are a workhorse in terms of Growth &amp; Incrementality, though 12-Pack Cans are also on the fast track</a:t>
            </a:r>
          </a:p>
          <a:p>
            <a:pPr marL="285750" indent="-285750">
              <a:buClr>
                <a:srgbClr val="006600"/>
              </a:buClr>
              <a:buFont typeface="Calibri" panose="020F0502020204030204" pitchFamily="34" charset="0"/>
              <a:buChar char="↖"/>
            </a:pPr>
            <a:r>
              <a:rPr lang="en-US" dirty="0"/>
              <a:t>Single-Serve Cans are emerging in the form of 19.2oz, and this is NOT purely innovation-driven growth either</a:t>
            </a:r>
          </a:p>
          <a:p>
            <a:pPr marL="285750" indent="-285750">
              <a:buClr>
                <a:srgbClr val="FF0000"/>
              </a:buClr>
              <a:buFont typeface="Calibri" panose="020F0502020204030204" pitchFamily="34" charset="0"/>
              <a:buChar char="↓"/>
            </a:pPr>
            <a:r>
              <a:rPr lang="en-US" dirty="0"/>
              <a:t>Bottles in general remain in decline, though it is 6-Packs in particular that have lost their #1 rank to 6-Pack Cans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A961D6-8581-4E87-C172-4F1FF8EF7945}"/>
              </a:ext>
            </a:extLst>
          </p:cNvPr>
          <p:cNvSpPr/>
          <p:nvPr/>
        </p:nvSpPr>
        <p:spPr>
          <a:xfrm>
            <a:off x="1326208" y="3065669"/>
            <a:ext cx="9528048" cy="2194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B1BB68-CB1A-DDEE-8A1D-3F74278D300D}"/>
              </a:ext>
            </a:extLst>
          </p:cNvPr>
          <p:cNvSpPr/>
          <p:nvPr/>
        </p:nvSpPr>
        <p:spPr>
          <a:xfrm>
            <a:off x="1326208" y="4202688"/>
            <a:ext cx="9528048" cy="21945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7291E-8118-9724-3B6C-87EA6EEAEAC7}"/>
              </a:ext>
            </a:extLst>
          </p:cNvPr>
          <p:cNvSpPr/>
          <p:nvPr/>
        </p:nvSpPr>
        <p:spPr>
          <a:xfrm>
            <a:off x="1317861" y="3959240"/>
            <a:ext cx="9528048" cy="2194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EA6B09-5B0F-CDB8-20A4-34C30B79CE69}"/>
              </a:ext>
            </a:extLst>
          </p:cNvPr>
          <p:cNvSpPr/>
          <p:nvPr/>
        </p:nvSpPr>
        <p:spPr>
          <a:xfrm>
            <a:off x="1317201" y="6200465"/>
            <a:ext cx="9528048" cy="21945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0CEAF0-74D8-B6C3-66BE-EE6A5C4FE4CB}"/>
              </a:ext>
            </a:extLst>
          </p:cNvPr>
          <p:cNvSpPr/>
          <p:nvPr/>
        </p:nvSpPr>
        <p:spPr>
          <a:xfrm>
            <a:off x="5010502" y="3065480"/>
            <a:ext cx="624125" cy="201168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99BD0F6-4C54-CB1D-DA60-9D7613571BEA}"/>
              </a:ext>
            </a:extLst>
          </p:cNvPr>
          <p:cNvSpPr/>
          <p:nvPr/>
        </p:nvSpPr>
        <p:spPr>
          <a:xfrm>
            <a:off x="10108415" y="3069639"/>
            <a:ext cx="677918" cy="20116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7CBD67-6B11-63FB-A2DA-2EB71E859DDB}"/>
              </a:ext>
            </a:extLst>
          </p:cNvPr>
          <p:cNvSpPr/>
          <p:nvPr/>
        </p:nvSpPr>
        <p:spPr>
          <a:xfrm>
            <a:off x="10108415" y="3757086"/>
            <a:ext cx="677918" cy="402336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7731FB-D99C-1BE9-E28C-299FCBB5327F}"/>
              </a:ext>
            </a:extLst>
          </p:cNvPr>
          <p:cNvSpPr/>
          <p:nvPr/>
        </p:nvSpPr>
        <p:spPr>
          <a:xfrm>
            <a:off x="5113780" y="3297004"/>
            <a:ext cx="677918" cy="2011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7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Key Attribute Decomp: </a:t>
            </a:r>
            <a:r>
              <a:rPr lang="en-US" sz="3600" i="1" dirty="0">
                <a:solidFill>
                  <a:srgbClr val="0000FF"/>
                </a:solidFill>
              </a:rPr>
              <a:t>ABV x Format [T25/B25]</a:t>
            </a:r>
            <a:br>
              <a:rPr lang="en-US" sz="3600" dirty="0"/>
            </a:br>
            <a:r>
              <a:rPr lang="en-US" sz="2800" dirty="0"/>
              <a:t>Total US xAOC + Liquor Plus + Convenience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9408B-D4ED-4811-8EC3-CE55000B55B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 Retail Measurement BEER | </a:t>
            </a:r>
            <a:r>
              <a:rPr lang="pl-PL" sz="1000" dirty="0">
                <a:solidFill>
                  <a:schemeClr val="bg1"/>
                </a:solidFill>
              </a:rPr>
              <a:t>YTD 2023 W/E 05/06/23</a:t>
            </a:r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B02BD16-F19A-CDA1-C630-0A6E6968A9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8199306"/>
              </p:ext>
            </p:extLst>
          </p:nvPr>
        </p:nvGraphicFramePr>
        <p:xfrm>
          <a:off x="609600" y="1182414"/>
          <a:ext cx="10972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71FE27-1281-422C-D5E8-C2D16D81EB7A}"/>
              </a:ext>
            </a:extLst>
          </p:cNvPr>
          <p:cNvSpPr/>
          <p:nvPr/>
        </p:nvSpPr>
        <p:spPr>
          <a:xfrm>
            <a:off x="6889534" y="3074273"/>
            <a:ext cx="2207172" cy="6621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12-Packs, Can or Glass, winning with mid-range ABV (5%)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37395E-1BB6-6ACD-EE00-FDC53D6B27C5}"/>
              </a:ext>
            </a:extLst>
          </p:cNvPr>
          <p:cNvSpPr/>
          <p:nvPr/>
        </p:nvSpPr>
        <p:spPr>
          <a:xfrm>
            <a:off x="8948508" y="4311867"/>
            <a:ext cx="2207172" cy="6621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Higher ABV (8%, 9%) winning in 6-Pack Cans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2D88206-9E48-409E-59CE-6C58AB69BA59}"/>
              </a:ext>
            </a:extLst>
          </p:cNvPr>
          <p:cNvSpPr/>
          <p:nvPr/>
        </p:nvSpPr>
        <p:spPr>
          <a:xfrm>
            <a:off x="2165130" y="2396361"/>
            <a:ext cx="2207172" cy="6621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6-Packs across the board showing losses in mid-range ABVs (5%, 6%)</a:t>
            </a:r>
          </a:p>
        </p:txBody>
      </p:sp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6509B776-C3F3-D8E7-14AA-582B22AB1502}"/>
              </a:ext>
            </a:extLst>
          </p:cNvPr>
          <p:cNvSpPr/>
          <p:nvPr/>
        </p:nvSpPr>
        <p:spPr>
          <a:xfrm>
            <a:off x="5990898" y="5044966"/>
            <a:ext cx="822960" cy="566928"/>
          </a:xfrm>
          <a:prstGeom prst="rect">
            <a:avLst/>
          </a:prstGeom>
          <a:solidFill>
            <a:srgbClr val="F2F2F2">
              <a:alpha val="14902"/>
            </a:srgb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7862BD6D-E77F-ACE4-2178-B87FBFF7BDFB}"/>
              </a:ext>
            </a:extLst>
          </p:cNvPr>
          <p:cNvCxnSpPr/>
          <p:nvPr/>
        </p:nvCxnSpPr>
        <p:spPr>
          <a:xfrm>
            <a:off x="6400800" y="5611894"/>
            <a:ext cx="1008993" cy="599720"/>
          </a:xfrm>
          <a:prstGeom prst="bentConnector3">
            <a:avLst>
              <a:gd name="adj1" fmla="val 1563"/>
            </a:avLst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663E337-46DD-8A10-92EB-C3439A6FFB3F}"/>
              </a:ext>
            </a:extLst>
          </p:cNvPr>
          <p:cNvSpPr txBox="1"/>
          <p:nvPr/>
        </p:nvSpPr>
        <p:spPr>
          <a:xfrm>
            <a:off x="7362495" y="6069724"/>
            <a:ext cx="1008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</a:rPr>
              <a:t>Detail</a:t>
            </a:r>
          </a:p>
        </p:txBody>
      </p:sp>
    </p:spTree>
    <p:extLst>
      <p:ext uri="{BB962C8B-B14F-4D97-AF65-F5344CB8AC3E}">
        <p14:creationId xmlns:p14="http://schemas.microsoft.com/office/powerpoint/2010/main" val="303583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Key Attribute Decomp: </a:t>
            </a:r>
            <a:r>
              <a:rPr lang="en-US" sz="3600" i="1" dirty="0">
                <a:solidFill>
                  <a:srgbClr val="0000FF"/>
                </a:solidFill>
              </a:rPr>
              <a:t>ABV x Format [T25/B25]</a:t>
            </a:r>
            <a:br>
              <a:rPr lang="en-US" sz="3600" dirty="0"/>
            </a:br>
            <a:r>
              <a:rPr lang="en-US" sz="2800" dirty="0"/>
              <a:t>Total US xAOC + Liquor Plus + Convenience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9408B-D4ED-4811-8EC3-CE55000B55B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 Retail Measurement BEER | </a:t>
            </a:r>
            <a:r>
              <a:rPr lang="pl-PL" sz="1000" dirty="0">
                <a:solidFill>
                  <a:schemeClr val="bg1"/>
                </a:solidFill>
              </a:rPr>
              <a:t>YTD 2023 W/E 05/06/23</a:t>
            </a:r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B02BD16-F19A-CDA1-C630-0A6E6968A9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201852"/>
              </p:ext>
            </p:extLst>
          </p:nvPr>
        </p:nvGraphicFramePr>
        <p:xfrm>
          <a:off x="609600" y="1182414"/>
          <a:ext cx="10972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8840CB-8F7B-EA30-76E3-BD4890BDADCA}"/>
              </a:ext>
            </a:extLst>
          </p:cNvPr>
          <p:cNvSpPr/>
          <p:nvPr/>
        </p:nvSpPr>
        <p:spPr>
          <a:xfrm>
            <a:off x="10737954" y="3523592"/>
            <a:ext cx="1322666" cy="5123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Mix Packs / Seasonal SKUs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220AE6-44EC-A2BC-1849-6D5D0D6F2287}"/>
              </a:ext>
            </a:extLst>
          </p:cNvPr>
          <p:cNvSpPr/>
          <p:nvPr/>
        </p:nvSpPr>
        <p:spPr>
          <a:xfrm>
            <a:off x="10525878" y="4950372"/>
            <a:ext cx="1259604" cy="3468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Higher ABV (8%)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A87425B-D6B9-BDC7-F9A1-13A81A915E2E}"/>
              </a:ext>
            </a:extLst>
          </p:cNvPr>
          <p:cNvSpPr/>
          <p:nvPr/>
        </p:nvSpPr>
        <p:spPr>
          <a:xfrm>
            <a:off x="6815725" y="2769476"/>
            <a:ext cx="1382344" cy="3048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16oz in mid-range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39F8D0-48AE-B8E9-71CB-FE0C9471E32F}"/>
              </a:ext>
            </a:extLst>
          </p:cNvPr>
          <p:cNvSpPr/>
          <p:nvPr/>
        </p:nvSpPr>
        <p:spPr>
          <a:xfrm>
            <a:off x="1481725" y="4614427"/>
            <a:ext cx="1702909" cy="5093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Various BTLs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Small-format Singles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FAE1DDE-FD08-D239-1BE1-2DEA39226E26}"/>
              </a:ext>
            </a:extLst>
          </p:cNvPr>
          <p:cNvSpPr/>
          <p:nvPr/>
        </p:nvSpPr>
        <p:spPr>
          <a:xfrm>
            <a:off x="10292779" y="2106550"/>
            <a:ext cx="1478629" cy="2581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Large-format Singles</a:t>
            </a:r>
          </a:p>
        </p:txBody>
      </p:sp>
    </p:spTree>
    <p:extLst>
      <p:ext uri="{BB962C8B-B14F-4D97-AF65-F5344CB8AC3E}">
        <p14:creationId xmlns:p14="http://schemas.microsoft.com/office/powerpoint/2010/main" val="324966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Today’s Consumer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Cross-Category Consumption</a:t>
            </a:r>
          </a:p>
          <a:p>
            <a:r>
              <a:rPr lang="en-US" dirty="0"/>
              <a:t>Purchase Frequency</a:t>
            </a:r>
          </a:p>
          <a:p>
            <a:r>
              <a:rPr lang="en-US" dirty="0"/>
              <a:t>Demographic Trends</a:t>
            </a:r>
          </a:p>
        </p:txBody>
      </p:sp>
    </p:spTree>
    <p:extLst>
      <p:ext uri="{BB962C8B-B14F-4D97-AF65-F5344CB8AC3E}">
        <p14:creationId xmlns:p14="http://schemas.microsoft.com/office/powerpoint/2010/main" val="282514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B9680D-E65C-4CF8-BB40-E44C8E6B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Cider Consumer: Cross-Category Consumption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470970-3022-42B0-AD75-E14B8D9DD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34440"/>
            <a:ext cx="11887200" cy="369277"/>
          </a:xfrm>
        </p:spPr>
        <p:txBody>
          <a:bodyPr anchor="ctr">
            <a:normAutofit fontScale="85000" lnSpcReduction="10000"/>
          </a:bodyPr>
          <a:lstStyle/>
          <a:p>
            <a:pPr algn="ctr"/>
            <a:r>
              <a:rPr lang="en-US" sz="2400" b="1" dirty="0"/>
              <a:t>Among Cider Drinkers, Which of the following Alcoholic Beverage categories have you consumed in the P12M?</a:t>
            </a:r>
          </a:p>
        </p:txBody>
      </p:sp>
      <p:pic>
        <p:nvPicPr>
          <p:cNvPr id="7" name="Perksy Logo.png" descr="Perksy Logo.png">
            <a:extLst>
              <a:ext uri="{FF2B5EF4-FFF2-40B4-BE49-F238E27FC236}">
                <a16:creationId xmlns:a16="http://schemas.microsoft.com/office/drawing/2014/main" id="{3DE1B815-7AB9-4BD9-9D12-AC4465C34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0" y="6477000"/>
            <a:ext cx="983970" cy="32945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graphicFrame>
        <p:nvGraphicFramePr>
          <p:cNvPr id="8" name="2D Column Chart">
            <a:extLst>
              <a:ext uri="{FF2B5EF4-FFF2-40B4-BE49-F238E27FC236}">
                <a16:creationId xmlns:a16="http://schemas.microsoft.com/office/drawing/2014/main" id="{FC06A6D5-5694-4B0B-BAAD-8E73793F7F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835862"/>
              </p:ext>
            </p:extLst>
          </p:nvPr>
        </p:nvGraphicFramePr>
        <p:xfrm>
          <a:off x="182880" y="1832317"/>
          <a:ext cx="5943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D286577-ED11-46FD-9ECA-27E75470918F}"/>
              </a:ext>
            </a:extLst>
          </p:cNvPr>
          <p:cNvSpPr txBox="1"/>
          <p:nvPr/>
        </p:nvSpPr>
        <p:spPr>
          <a:xfrm>
            <a:off x="6522720" y="1832317"/>
            <a:ext cx="5486400" cy="424731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BWC Key Takeaways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Among the ~300 Cider Consumers in the survey, a whopping 90% indicated that they ALSO consumed Hard Seltzer within the Past Year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sz="1400" i="1" dirty="0"/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Not far behind was the Wine category, showing cross-over consumption among 85% of Cider respondents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FMBs, another flavor-forward segment, showed one of the lower cross-over rates at 68% vs. its peers although this is still a HIGH percentage in general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Among the suggested categories, RTD Spirits ranked the lowest, although HALF of the Cider consumers still indicated consumption &amp; since this is a national survey, results could be impacted by availability @ retail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00FF"/>
                </a:solidFill>
              </a:rPr>
              <a:t>NET IMPACT = High rate of Cross-Category Consumption among Cider consumers which boils down to competing for OCCASIONS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716D4EF-93F7-40AA-9A19-48F9B8EE3287}"/>
              </a:ext>
            </a:extLst>
          </p:cNvPr>
          <p:cNvSpPr/>
          <p:nvPr/>
        </p:nvSpPr>
        <p:spPr>
          <a:xfrm>
            <a:off x="5120640" y="2160801"/>
            <a:ext cx="731520" cy="274320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2086781-003F-C4C6-B3AE-A8D84D631208}"/>
              </a:ext>
            </a:extLst>
          </p:cNvPr>
          <p:cNvSpPr/>
          <p:nvPr/>
        </p:nvSpPr>
        <p:spPr>
          <a:xfrm>
            <a:off x="4927553" y="2540021"/>
            <a:ext cx="731520" cy="274320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CA5BFD-890B-452F-1E69-30361B3B7167}"/>
              </a:ext>
            </a:extLst>
          </p:cNvPr>
          <p:cNvSpPr/>
          <p:nvPr/>
        </p:nvSpPr>
        <p:spPr>
          <a:xfrm>
            <a:off x="4336397" y="4039754"/>
            <a:ext cx="731520" cy="274320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FBB730-9270-7876-2A7D-0E5CD2ED0090}"/>
              </a:ext>
            </a:extLst>
          </p:cNvPr>
          <p:cNvSpPr/>
          <p:nvPr/>
        </p:nvSpPr>
        <p:spPr>
          <a:xfrm>
            <a:off x="3652012" y="4793556"/>
            <a:ext cx="731520" cy="27432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CDE733-8F5E-C0F6-5A53-3DABDCF6367C}"/>
              </a:ext>
            </a:extLst>
          </p:cNvPr>
          <p:cNvSpPr txBox="1"/>
          <p:nvPr/>
        </p:nvSpPr>
        <p:spPr>
          <a:xfrm>
            <a:off x="3810000" y="647700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*April 2022 Cider Consumer Survey (n= ~300)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60341DFD-2F4F-BA52-DFD4-1FAA4BC69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94"/>
          <a:stretch/>
        </p:blipFill>
        <p:spPr bwMode="auto">
          <a:xfrm>
            <a:off x="207063" y="182880"/>
            <a:ext cx="716277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96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The Lay of the Land: </a:t>
            </a:r>
            <a:r>
              <a:rPr lang="en-US" sz="4000" i="1" dirty="0">
                <a:solidFill>
                  <a:srgbClr val="0000FF"/>
                </a:solidFill>
              </a:rPr>
              <a:t>Hard Cider</a:t>
            </a:r>
            <a:br>
              <a:rPr lang="en-US" dirty="0"/>
            </a:br>
            <a:r>
              <a:rPr lang="en-US" sz="3100" dirty="0"/>
              <a:t>Total US xAOC + Liquor Plus + Convenience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33189"/>
            <a:ext cx="11430000" cy="5029200"/>
          </a:xfrm>
        </p:spPr>
        <p:txBody>
          <a:bodyPr>
            <a:normAutofit/>
          </a:bodyPr>
          <a:lstStyle/>
          <a:p>
            <a:pPr marL="236538" indent="-236538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Cider experiencing YTD $ gains across Off-Premise channels, +3.5% vs. YA</a:t>
            </a:r>
          </a:p>
          <a:p>
            <a:pPr lvl="1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1600" dirty="0"/>
              <a:t>Treading water in Grocery, with biggest gains coming in C-Stores</a:t>
            </a:r>
          </a:p>
          <a:p>
            <a:pPr marL="236538" indent="-236538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sz="800" b="1" dirty="0"/>
          </a:p>
          <a:p>
            <a:pPr marL="236538" indent="-236538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Universe continues to contract as Retailers shuffle sets to align with emerging trends</a:t>
            </a:r>
          </a:p>
          <a:p>
            <a:pPr lvl="1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1600" dirty="0"/>
              <a:t>This is a reality faced by almost ALL segments, not just Cider, further emphasizing the importance of communicating “wins”</a:t>
            </a:r>
          </a:p>
          <a:p>
            <a:pPr marL="236538" indent="-236538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sz="800" b="1" dirty="0"/>
          </a:p>
          <a:p>
            <a:pPr marL="236538" indent="-236538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However, reduced Assortment can often bring improved Efficiency as the segment evolves</a:t>
            </a:r>
          </a:p>
          <a:p>
            <a:pPr lvl="1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1600" dirty="0"/>
              <a:t>Tactical shifts in the approach &amp; key attributes allows for stronger returns Per Item (though admittedly somewhat price-driven…)</a:t>
            </a:r>
          </a:p>
          <a:p>
            <a:pPr marL="236538" indent="-236538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sz="800" b="1" dirty="0"/>
          </a:p>
          <a:p>
            <a:pPr marL="236538" indent="-236538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Success is NOT universal as the landscape of Have’s and Have Nots remains across Cider families</a:t>
            </a:r>
          </a:p>
          <a:p>
            <a:pPr lvl="1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1600" dirty="0"/>
              <a:t>Regionals have momentum, Local is more volatile, but the opportunity to WIN is there for ANYONE paying attention</a:t>
            </a:r>
          </a:p>
          <a:p>
            <a:pPr marL="236538" indent="-236538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sz="800" b="1" dirty="0"/>
          </a:p>
          <a:p>
            <a:pPr marL="236538" indent="-236538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Specific attributes are certainly gaining more momentum than others among Consumers</a:t>
            </a:r>
          </a:p>
          <a:p>
            <a:pPr lvl="1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1600" dirty="0"/>
              <a:t>Finding the sweet spots of ABV, Packaging, Pricing &amp; Flavor can help create separation on the shelf and across the bar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9408B-D4ED-4811-8EC3-CE55000B55B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 Retail Measurement BEER | </a:t>
            </a:r>
            <a:r>
              <a:rPr lang="pl-PL" sz="1000" dirty="0">
                <a:solidFill>
                  <a:schemeClr val="bg1"/>
                </a:solidFill>
              </a:rPr>
              <a:t>YTD 2023 W/E 05/06/23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8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2D Column Chart">
            <a:extLst>
              <a:ext uri="{FF2B5EF4-FFF2-40B4-BE49-F238E27FC236}">
                <a16:creationId xmlns:a16="http://schemas.microsoft.com/office/drawing/2014/main" id="{50D1F29B-DCF5-B876-EC10-C54AF99326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5078573"/>
              </p:ext>
            </p:extLst>
          </p:nvPr>
        </p:nvGraphicFramePr>
        <p:xfrm>
          <a:off x="6065520" y="1828841"/>
          <a:ext cx="5943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2D Column Chart">
            <a:extLst>
              <a:ext uri="{FF2B5EF4-FFF2-40B4-BE49-F238E27FC236}">
                <a16:creationId xmlns:a16="http://schemas.microsoft.com/office/drawing/2014/main" id="{9AEBA11A-F0EB-5B9E-C9DE-0018DDFFF6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967078"/>
              </p:ext>
            </p:extLst>
          </p:nvPr>
        </p:nvGraphicFramePr>
        <p:xfrm>
          <a:off x="182880" y="1828841"/>
          <a:ext cx="5943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2FB9680D-E65C-4CF8-BB40-E44C8E6B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Cider Consumer: Cross-Category Consumption</a:t>
            </a:r>
            <a:br>
              <a:rPr lang="en-US" dirty="0"/>
            </a:br>
            <a:r>
              <a:rPr lang="en-US" sz="3100" dirty="0"/>
              <a:t>Male vs. Female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470970-3022-42B0-AD75-E14B8D9DD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34440"/>
            <a:ext cx="11887200" cy="369277"/>
          </a:xfrm>
        </p:spPr>
        <p:txBody>
          <a:bodyPr anchor="ctr">
            <a:normAutofit fontScale="85000" lnSpcReduction="10000"/>
          </a:bodyPr>
          <a:lstStyle/>
          <a:p>
            <a:pPr algn="ctr"/>
            <a:r>
              <a:rPr lang="en-US" sz="2400" b="1" dirty="0"/>
              <a:t>Among Cider Drinkers, Which of the following Alcoholic Beverage categories have you consumed in the P12M?</a:t>
            </a:r>
          </a:p>
        </p:txBody>
      </p:sp>
      <p:pic>
        <p:nvPicPr>
          <p:cNvPr id="7" name="Perksy Logo.png" descr="Perksy Logo.png">
            <a:extLst>
              <a:ext uri="{FF2B5EF4-FFF2-40B4-BE49-F238E27FC236}">
                <a16:creationId xmlns:a16="http://schemas.microsoft.com/office/drawing/2014/main" id="{3DE1B815-7AB9-4BD9-9D12-AC4465C34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5680" y="6477000"/>
            <a:ext cx="983970" cy="32945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16815B3-506D-8882-7F76-F32191E06D88}"/>
              </a:ext>
            </a:extLst>
          </p:cNvPr>
          <p:cNvSpPr/>
          <p:nvPr/>
        </p:nvSpPr>
        <p:spPr>
          <a:xfrm>
            <a:off x="4682294" y="4466747"/>
            <a:ext cx="731520" cy="274320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E71891-27F7-EDCA-AE88-C152EC1E829E}"/>
              </a:ext>
            </a:extLst>
          </p:cNvPr>
          <p:cNvSpPr/>
          <p:nvPr/>
        </p:nvSpPr>
        <p:spPr>
          <a:xfrm>
            <a:off x="10944426" y="2691570"/>
            <a:ext cx="731520" cy="274320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052230-5A14-C839-71C4-62ED4D227A89}"/>
              </a:ext>
            </a:extLst>
          </p:cNvPr>
          <p:cNvSpPr/>
          <p:nvPr/>
        </p:nvSpPr>
        <p:spPr>
          <a:xfrm>
            <a:off x="10033262" y="3397707"/>
            <a:ext cx="731520" cy="27432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FE32144-95DB-BE84-1D85-0A68DCB44427}"/>
              </a:ext>
            </a:extLst>
          </p:cNvPr>
          <p:cNvSpPr/>
          <p:nvPr/>
        </p:nvSpPr>
        <p:spPr>
          <a:xfrm>
            <a:off x="5019773" y="2331456"/>
            <a:ext cx="731520" cy="274320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ADBAC57-38E3-A2BD-1D52-5897A14AE706}"/>
              </a:ext>
            </a:extLst>
          </p:cNvPr>
          <p:cNvSpPr/>
          <p:nvPr/>
        </p:nvSpPr>
        <p:spPr>
          <a:xfrm>
            <a:off x="11145307" y="2340881"/>
            <a:ext cx="731520" cy="274320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399FFB-3F2D-5208-8F0D-29B004C74324}"/>
              </a:ext>
            </a:extLst>
          </p:cNvPr>
          <p:cNvSpPr txBox="1"/>
          <p:nvPr/>
        </p:nvSpPr>
        <p:spPr>
          <a:xfrm>
            <a:off x="182880" y="5902543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Males = “Core” Beer more of a Threat to Cider Occasions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70CC68-D7B0-EE69-26BA-1C6DB79B1F1B}"/>
              </a:ext>
            </a:extLst>
          </p:cNvPr>
          <p:cNvSpPr txBox="1"/>
          <p:nvPr/>
        </p:nvSpPr>
        <p:spPr>
          <a:xfrm>
            <a:off x="6065520" y="5902542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</a:rPr>
              <a:t>Females = Lower % of Crossover vs. Males, though still widely apparent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E1A513-4BC7-DB72-F88D-029ADDA3E056}"/>
              </a:ext>
            </a:extLst>
          </p:cNvPr>
          <p:cNvSpPr txBox="1"/>
          <p:nvPr/>
        </p:nvSpPr>
        <p:spPr>
          <a:xfrm>
            <a:off x="3810000" y="647700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*April 2022 Cider Consumer Survey (n= ~300)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9E6808C-C50D-BBB2-276A-6689E0D8B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94"/>
          <a:stretch/>
        </p:blipFill>
        <p:spPr bwMode="auto">
          <a:xfrm>
            <a:off x="207063" y="182880"/>
            <a:ext cx="716277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089E000-C132-22F0-43D5-2A8AE6F18604}"/>
              </a:ext>
            </a:extLst>
          </p:cNvPr>
          <p:cNvSpPr/>
          <p:nvPr/>
        </p:nvSpPr>
        <p:spPr>
          <a:xfrm>
            <a:off x="4821182" y="3397707"/>
            <a:ext cx="731520" cy="274320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1D0BEC-D1E1-DDCF-FFCE-12F631EC772D}"/>
              </a:ext>
            </a:extLst>
          </p:cNvPr>
          <p:cNvSpPr/>
          <p:nvPr/>
        </p:nvSpPr>
        <p:spPr>
          <a:xfrm>
            <a:off x="4758651" y="3747386"/>
            <a:ext cx="731520" cy="274320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CC44-2455-4F4D-0A8A-6BDE6DBDAC46}"/>
              </a:ext>
            </a:extLst>
          </p:cNvPr>
          <p:cNvSpPr/>
          <p:nvPr/>
        </p:nvSpPr>
        <p:spPr>
          <a:xfrm>
            <a:off x="10045517" y="3747386"/>
            <a:ext cx="731520" cy="27432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003207-393F-2C7D-46EA-F80AC382AA88}"/>
              </a:ext>
            </a:extLst>
          </p:cNvPr>
          <p:cNvSpPr/>
          <p:nvPr/>
        </p:nvSpPr>
        <p:spPr>
          <a:xfrm>
            <a:off x="9594915" y="4466747"/>
            <a:ext cx="731520" cy="27432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5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B9680D-E65C-4CF8-BB40-E44C8E6B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Cider Consumer: Consumption Behaviors</a:t>
            </a:r>
            <a:endParaRPr lang="en-US" dirty="0"/>
          </a:p>
        </p:txBody>
      </p:sp>
      <p:pic>
        <p:nvPicPr>
          <p:cNvPr id="7" name="Perksy Logo.png" descr="Perksy Logo.png">
            <a:extLst>
              <a:ext uri="{FF2B5EF4-FFF2-40B4-BE49-F238E27FC236}">
                <a16:creationId xmlns:a16="http://schemas.microsoft.com/office/drawing/2014/main" id="{3DE1B815-7AB9-4BD9-9D12-AC4465C34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680" y="6477000"/>
            <a:ext cx="983970" cy="32945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7B5717D-A9D9-6617-4F93-E39497902F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4454101"/>
              </p:ext>
            </p:extLst>
          </p:nvPr>
        </p:nvGraphicFramePr>
        <p:xfrm>
          <a:off x="152400" y="1226820"/>
          <a:ext cx="384048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928F6CC-906E-0232-FC8B-568884708055}"/>
              </a:ext>
            </a:extLst>
          </p:cNvPr>
          <p:cNvSpPr/>
          <p:nvPr/>
        </p:nvSpPr>
        <p:spPr>
          <a:xfrm>
            <a:off x="205271" y="3567232"/>
            <a:ext cx="3200400" cy="2560320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6AC21-A554-4A63-C87A-74E0C640165D}"/>
              </a:ext>
            </a:extLst>
          </p:cNvPr>
          <p:cNvSpPr txBox="1"/>
          <p:nvPr/>
        </p:nvSpPr>
        <p:spPr>
          <a:xfrm>
            <a:off x="3810000" y="647700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*April 2022 Cider Consumer Survey (n= ~300)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3508CAC-8390-9D1B-5418-20988123A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94"/>
          <a:stretch/>
        </p:blipFill>
        <p:spPr bwMode="auto">
          <a:xfrm>
            <a:off x="207063" y="182880"/>
            <a:ext cx="716277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72F49CC-99FC-D6F5-570B-BEF5A5D7DB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727628"/>
              </p:ext>
            </p:extLst>
          </p:nvPr>
        </p:nvGraphicFramePr>
        <p:xfrm>
          <a:off x="3901440" y="1912620"/>
          <a:ext cx="438912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C2A1406-6B1D-5866-B679-D8643C088A86}"/>
              </a:ext>
            </a:extLst>
          </p:cNvPr>
          <p:cNvSpPr txBox="1"/>
          <p:nvPr/>
        </p:nvSpPr>
        <p:spPr>
          <a:xfrm>
            <a:off x="8434872" y="1582638"/>
            <a:ext cx="3604728" cy="1815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  <a:buSzPct val="125000"/>
            </a:pPr>
            <a:r>
              <a:rPr lang="en-US" sz="1600" b="1" dirty="0">
                <a:solidFill>
                  <a:srgbClr val="FF0000"/>
                </a:solidFill>
              </a:rPr>
              <a:t>YES, it is true that…</a:t>
            </a:r>
          </a:p>
          <a:p>
            <a:pPr marL="285750" indent="-285750">
              <a:buClr>
                <a:srgbClr val="FF0000"/>
              </a:buClr>
              <a:buSzPct val="125000"/>
              <a:buFont typeface="Calibri" panose="020F0502020204030204" pitchFamily="34" charset="0"/>
              <a:buChar char="!"/>
            </a:pPr>
            <a:endParaRPr lang="en-US" sz="1600" dirty="0"/>
          </a:p>
          <a:p>
            <a:pPr marL="285750" indent="-285750">
              <a:buClr>
                <a:srgbClr val="FF0000"/>
              </a:buClr>
              <a:buSzPct val="125000"/>
              <a:buFont typeface="Calibri" panose="020F0502020204030204" pitchFamily="34" charset="0"/>
              <a:buChar char="!"/>
            </a:pPr>
            <a:r>
              <a:rPr lang="en-US" sz="1600" dirty="0"/>
              <a:t>Cross-Category Consumption is HIGH</a:t>
            </a:r>
          </a:p>
          <a:p>
            <a:pPr marL="285750" indent="-285750">
              <a:buClr>
                <a:srgbClr val="FF0000"/>
              </a:buClr>
              <a:buSzPct val="125000"/>
              <a:buFont typeface="Calibri" panose="020F0502020204030204" pitchFamily="34" charset="0"/>
              <a:buChar char="!"/>
            </a:pPr>
            <a:endParaRPr lang="en-US" sz="1600" dirty="0"/>
          </a:p>
          <a:p>
            <a:pPr marL="285750" indent="-285750">
              <a:buClr>
                <a:srgbClr val="FF0000"/>
              </a:buClr>
              <a:buSzPct val="125000"/>
              <a:buFont typeface="Calibri" panose="020F0502020204030204" pitchFamily="34" charset="0"/>
              <a:buChar char="!"/>
            </a:pPr>
            <a:r>
              <a:rPr lang="en-US" sz="1600" dirty="0"/>
              <a:t>Threat of Lost Occasions is REAL</a:t>
            </a:r>
          </a:p>
          <a:p>
            <a:pPr marL="285750" indent="-285750">
              <a:buClr>
                <a:srgbClr val="FF0000"/>
              </a:buClr>
              <a:buSzPct val="125000"/>
              <a:buFont typeface="Calibri" panose="020F0502020204030204" pitchFamily="34" charset="0"/>
              <a:buChar char="!"/>
            </a:pPr>
            <a:endParaRPr lang="en-US" sz="1600" dirty="0"/>
          </a:p>
          <a:p>
            <a:pPr marL="285750" indent="-285750">
              <a:buClr>
                <a:srgbClr val="FF0000"/>
              </a:buClr>
              <a:buSzPct val="125000"/>
              <a:buFont typeface="Calibri" panose="020F0502020204030204" pitchFamily="34" charset="0"/>
              <a:buChar char="!"/>
            </a:pPr>
            <a:r>
              <a:rPr lang="en-US" sz="1600" dirty="0"/>
              <a:t>Consumption Frequency STAGNANT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97E61B-0648-585E-17EB-4D62D7FB881D}"/>
              </a:ext>
            </a:extLst>
          </p:cNvPr>
          <p:cNvSpPr txBox="1"/>
          <p:nvPr/>
        </p:nvSpPr>
        <p:spPr>
          <a:xfrm>
            <a:off x="8434872" y="4084320"/>
            <a:ext cx="3604728" cy="181588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00B050"/>
              </a:buClr>
              <a:buSzPct val="125000"/>
            </a:pPr>
            <a:r>
              <a:rPr lang="en-US" sz="1600" b="1" dirty="0">
                <a:solidFill>
                  <a:srgbClr val="00B050"/>
                </a:solidFill>
              </a:rPr>
              <a:t>…but, it is ALSO true that…</a:t>
            </a:r>
          </a:p>
          <a:p>
            <a:pPr marL="285750" indent="-285750">
              <a:buClr>
                <a:srgbClr val="00B050"/>
              </a:buClr>
              <a:buSzPct val="125000"/>
              <a:buFont typeface="Wingdings" panose="05000000000000000000" pitchFamily="2" charset="2"/>
              <a:buChar char=""/>
            </a:pPr>
            <a:endParaRPr lang="en-US" sz="1600" dirty="0"/>
          </a:p>
          <a:p>
            <a:pPr marL="285750" indent="-285750">
              <a:buClr>
                <a:srgbClr val="00B050"/>
              </a:buClr>
              <a:buSzPct val="125000"/>
              <a:buFont typeface="Wingdings" panose="05000000000000000000" pitchFamily="2" charset="2"/>
              <a:buChar char=""/>
            </a:pPr>
            <a:r>
              <a:rPr lang="en-US" sz="1600" dirty="0"/>
              <a:t>Still a solid subset showing INCREASE</a:t>
            </a:r>
          </a:p>
          <a:p>
            <a:pPr marL="285750" indent="-285750">
              <a:buClr>
                <a:srgbClr val="00B050"/>
              </a:buClr>
              <a:buSzPct val="125000"/>
              <a:buFont typeface="Wingdings" panose="05000000000000000000" pitchFamily="2" charset="2"/>
              <a:buChar char=""/>
            </a:pPr>
            <a:endParaRPr lang="en-US" sz="1600" dirty="0"/>
          </a:p>
          <a:p>
            <a:pPr marL="285750" indent="-285750">
              <a:buClr>
                <a:srgbClr val="00B050"/>
              </a:buClr>
              <a:buSzPct val="125000"/>
              <a:buFont typeface="Wingdings" panose="05000000000000000000" pitchFamily="2" charset="2"/>
              <a:buChar char=""/>
            </a:pPr>
            <a:r>
              <a:rPr lang="en-US" sz="1600" dirty="0"/>
              <a:t>Small %  indicated a DECREASE (Loyal)</a:t>
            </a:r>
          </a:p>
          <a:p>
            <a:pPr marL="285750" indent="-285750">
              <a:buClr>
                <a:srgbClr val="00B050"/>
              </a:buClr>
              <a:buSzPct val="125000"/>
              <a:buFont typeface="Wingdings" panose="05000000000000000000" pitchFamily="2" charset="2"/>
              <a:buChar char=""/>
            </a:pPr>
            <a:endParaRPr lang="en-US" sz="1600" dirty="0"/>
          </a:p>
          <a:p>
            <a:pPr marL="285750" indent="-285750">
              <a:buClr>
                <a:srgbClr val="00B050"/>
              </a:buClr>
              <a:buSzPct val="125000"/>
              <a:buFont typeface="Wingdings" panose="05000000000000000000" pitchFamily="2" charset="2"/>
              <a:buChar char=""/>
            </a:pPr>
            <a:r>
              <a:rPr lang="en-US" sz="1600" dirty="0"/>
              <a:t>Retaining occasions still a WIN in ‘23</a:t>
            </a:r>
          </a:p>
        </p:txBody>
      </p:sp>
    </p:spTree>
    <p:extLst>
      <p:ext uri="{BB962C8B-B14F-4D97-AF65-F5344CB8AC3E}">
        <p14:creationId xmlns:p14="http://schemas.microsoft.com/office/powerpoint/2010/main" val="172651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B9680D-E65C-4CF8-BB40-E44C8E6B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Big Picture: BevAl Shopper Demo, by Preferred Cat</a:t>
            </a:r>
            <a:br>
              <a:rPr lang="en-US" sz="3600" dirty="0"/>
            </a:br>
            <a:r>
              <a:rPr lang="en-US" sz="2800" dirty="0"/>
              <a:t>Male vs. Female</a:t>
            </a:r>
            <a:endParaRPr lang="en-US" sz="3600" i="1" u="sng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470970-3022-42B0-AD75-E14B8D9DD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34440"/>
            <a:ext cx="11887200" cy="369277"/>
          </a:xfrm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Screener:</a:t>
            </a:r>
            <a:r>
              <a:rPr lang="en-US" sz="2400" b="1" dirty="0"/>
              <a:t> Which of the following alcoholic beverages do you consume **most often**?</a:t>
            </a:r>
          </a:p>
        </p:txBody>
      </p:sp>
      <p:pic>
        <p:nvPicPr>
          <p:cNvPr id="7" name="Perksy Logo.png" descr="Perksy Logo.png">
            <a:extLst>
              <a:ext uri="{FF2B5EF4-FFF2-40B4-BE49-F238E27FC236}">
                <a16:creationId xmlns:a16="http://schemas.microsoft.com/office/drawing/2014/main" id="{3DE1B815-7AB9-4BD9-9D12-AC4465C34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0" y="6477000"/>
            <a:ext cx="983970" cy="32945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D02A3FC-C8A9-A45B-8CCA-202EBE4FB25E}"/>
              </a:ext>
            </a:extLst>
          </p:cNvPr>
          <p:cNvGrpSpPr/>
          <p:nvPr/>
        </p:nvGrpSpPr>
        <p:grpSpPr>
          <a:xfrm>
            <a:off x="152400" y="2880360"/>
            <a:ext cx="2743200" cy="2743200"/>
            <a:chOff x="152400" y="3059269"/>
            <a:chExt cx="2743200" cy="2743200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D9125227-06C5-057B-F472-9223EBDBA2C7}"/>
                </a:ext>
              </a:extLst>
            </p:cNvPr>
            <p:cNvGraphicFramePr/>
            <p:nvPr/>
          </p:nvGraphicFramePr>
          <p:xfrm>
            <a:off x="152400" y="3059269"/>
            <a:ext cx="2743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FC78D4-88C5-7A83-418C-D10850D24659}"/>
                </a:ext>
              </a:extLst>
            </p:cNvPr>
            <p:cNvSpPr txBox="1"/>
            <p:nvPr/>
          </p:nvSpPr>
          <p:spPr>
            <a:xfrm>
              <a:off x="1224455" y="4383571"/>
              <a:ext cx="5990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n = 1,457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E36229-6D83-0EF5-B53C-37AA854EB2AA}"/>
              </a:ext>
            </a:extLst>
          </p:cNvPr>
          <p:cNvGrpSpPr/>
          <p:nvPr/>
        </p:nvGrpSpPr>
        <p:grpSpPr>
          <a:xfrm>
            <a:off x="9296400" y="2880360"/>
            <a:ext cx="2743200" cy="2743200"/>
            <a:chOff x="2438400" y="3059269"/>
            <a:chExt cx="2743200" cy="2743200"/>
          </a:xfrm>
        </p:grpSpPr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id="{E9CDE62E-CEC1-7F7D-04F1-A5FFDA4A1662}"/>
                </a:ext>
              </a:extLst>
            </p:cNvPr>
            <p:cNvGraphicFramePr/>
            <p:nvPr/>
          </p:nvGraphicFramePr>
          <p:xfrm>
            <a:off x="2438400" y="3059269"/>
            <a:ext cx="2743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3A35C0-15D2-F3D2-2A7A-51FEB4B2B052}"/>
                </a:ext>
              </a:extLst>
            </p:cNvPr>
            <p:cNvSpPr txBox="1"/>
            <p:nvPr/>
          </p:nvSpPr>
          <p:spPr>
            <a:xfrm>
              <a:off x="3510455" y="4383571"/>
              <a:ext cx="5990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n = 272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95DE53-4779-09FD-6BCC-6D95DC74B325}"/>
              </a:ext>
            </a:extLst>
          </p:cNvPr>
          <p:cNvGrpSpPr/>
          <p:nvPr/>
        </p:nvGrpSpPr>
        <p:grpSpPr>
          <a:xfrm>
            <a:off x="2438400" y="2880360"/>
            <a:ext cx="2743200" cy="2743200"/>
            <a:chOff x="4724400" y="3059269"/>
            <a:chExt cx="2743200" cy="2743200"/>
          </a:xfrm>
        </p:grpSpPr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A30A1077-DA8B-7EB8-6EC8-8DA025527938}"/>
                </a:ext>
              </a:extLst>
            </p:cNvPr>
            <p:cNvGraphicFramePr/>
            <p:nvPr/>
          </p:nvGraphicFramePr>
          <p:xfrm>
            <a:off x="4724400" y="3059269"/>
            <a:ext cx="2743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7E40E5-BDAC-819D-3138-7032026CBC56}"/>
                </a:ext>
              </a:extLst>
            </p:cNvPr>
            <p:cNvSpPr txBox="1"/>
            <p:nvPr/>
          </p:nvSpPr>
          <p:spPr>
            <a:xfrm>
              <a:off x="5796455" y="4383571"/>
              <a:ext cx="5990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n = 267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219EFB-CA8A-7056-AFE4-990E80AC4309}"/>
              </a:ext>
            </a:extLst>
          </p:cNvPr>
          <p:cNvGrpSpPr/>
          <p:nvPr/>
        </p:nvGrpSpPr>
        <p:grpSpPr>
          <a:xfrm>
            <a:off x="7010400" y="2880360"/>
            <a:ext cx="2743200" cy="2743200"/>
            <a:chOff x="7010400" y="3059269"/>
            <a:chExt cx="2743200" cy="2743200"/>
          </a:xfrm>
        </p:grpSpPr>
        <p:graphicFrame>
          <p:nvGraphicFramePr>
            <p:cNvPr id="18" name="Chart 17">
              <a:extLst>
                <a:ext uri="{FF2B5EF4-FFF2-40B4-BE49-F238E27FC236}">
                  <a16:creationId xmlns:a16="http://schemas.microsoft.com/office/drawing/2014/main" id="{E3D1E8CB-F798-7B2B-4B2D-3A64B3CAA22B}"/>
                </a:ext>
              </a:extLst>
            </p:cNvPr>
            <p:cNvGraphicFramePr/>
            <p:nvPr/>
          </p:nvGraphicFramePr>
          <p:xfrm>
            <a:off x="7010400" y="3059269"/>
            <a:ext cx="2743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32744F-0B8B-1DE8-6227-77BFC6A2F4D3}"/>
                </a:ext>
              </a:extLst>
            </p:cNvPr>
            <p:cNvSpPr txBox="1"/>
            <p:nvPr/>
          </p:nvSpPr>
          <p:spPr>
            <a:xfrm>
              <a:off x="8082455" y="4383571"/>
              <a:ext cx="5990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n = 269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1BA99F-67A4-8D1B-0FDF-383B8FB4E7A6}"/>
              </a:ext>
            </a:extLst>
          </p:cNvPr>
          <p:cNvGrpSpPr/>
          <p:nvPr/>
        </p:nvGrpSpPr>
        <p:grpSpPr>
          <a:xfrm>
            <a:off x="4724400" y="2880360"/>
            <a:ext cx="2743200" cy="2743200"/>
            <a:chOff x="9296400" y="3059269"/>
            <a:chExt cx="2743200" cy="2743200"/>
          </a:xfrm>
        </p:grpSpPr>
        <p:graphicFrame>
          <p:nvGraphicFramePr>
            <p:cNvPr id="19" name="Chart 18">
              <a:extLst>
                <a:ext uri="{FF2B5EF4-FFF2-40B4-BE49-F238E27FC236}">
                  <a16:creationId xmlns:a16="http://schemas.microsoft.com/office/drawing/2014/main" id="{65860DA8-4FAB-BAE8-329C-5382592BAD17}"/>
                </a:ext>
              </a:extLst>
            </p:cNvPr>
            <p:cNvGraphicFramePr/>
            <p:nvPr/>
          </p:nvGraphicFramePr>
          <p:xfrm>
            <a:off x="9296400" y="3059269"/>
            <a:ext cx="2743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AA12DB3-04AD-1E6E-B2FD-9E19D988E6D4}"/>
                </a:ext>
              </a:extLst>
            </p:cNvPr>
            <p:cNvSpPr txBox="1"/>
            <p:nvPr/>
          </p:nvSpPr>
          <p:spPr>
            <a:xfrm>
              <a:off x="10368455" y="4383571"/>
              <a:ext cx="5990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n = 251</a:t>
              </a:r>
            </a:p>
          </p:txBody>
        </p:sp>
      </p:grpSp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A32AAAD2-9749-23B4-B195-508E1ED2544B}"/>
              </a:ext>
            </a:extLst>
          </p:cNvPr>
          <p:cNvSpPr/>
          <p:nvPr/>
        </p:nvSpPr>
        <p:spPr>
          <a:xfrm>
            <a:off x="2674880" y="2072598"/>
            <a:ext cx="9144000" cy="731520"/>
          </a:xfrm>
          <a:prstGeom prst="leftRightArrow">
            <a:avLst/>
          </a:prstGeom>
          <a:gradFill flip="none" rotWithShape="1">
            <a:gsLst>
              <a:gs pos="50000">
                <a:srgbClr val="00B050"/>
              </a:gs>
              <a:gs pos="25000">
                <a:srgbClr val="FFC000"/>
              </a:gs>
              <a:gs pos="0">
                <a:srgbClr val="FF0000"/>
              </a:gs>
              <a:gs pos="75000">
                <a:srgbClr val="FFC0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1125" algn="l"/>
                <a:tab pos="4225925" algn="ctr"/>
                <a:tab pos="8340725" algn="r"/>
              </a:tabLst>
            </a:pPr>
            <a:r>
              <a:rPr lang="en-US" sz="2000" b="1" dirty="0">
                <a:solidFill>
                  <a:schemeClr val="bg1"/>
                </a:solidFill>
              </a:rPr>
              <a:t>	Skews Female	“Balanced”	Skews Male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61EC69-F19D-8C43-9C70-7FE3D7EBDC00}"/>
              </a:ext>
            </a:extLst>
          </p:cNvPr>
          <p:cNvSpPr txBox="1"/>
          <p:nvPr/>
        </p:nvSpPr>
        <p:spPr>
          <a:xfrm>
            <a:off x="7321559" y="5463624"/>
            <a:ext cx="2117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SPIRITS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 showing the most even split among the categories, nearing much more of a 50/50 break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5BA527-6C8A-ABAB-A0F7-BF4EB9A4E017}"/>
              </a:ext>
            </a:extLst>
          </p:cNvPr>
          <p:cNvSpPr txBox="1"/>
          <p:nvPr/>
        </p:nvSpPr>
        <p:spPr>
          <a:xfrm>
            <a:off x="2752607" y="5463624"/>
            <a:ext cx="2117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WINE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skews heavily Female, well above the 60/40 split we saw among total survey respondents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99967C-BA7A-0FF5-E3E6-92EB39F48A27}"/>
              </a:ext>
            </a:extLst>
          </p:cNvPr>
          <p:cNvSpPr txBox="1"/>
          <p:nvPr/>
        </p:nvSpPr>
        <p:spPr>
          <a:xfrm>
            <a:off x="5037083" y="5463624"/>
            <a:ext cx="2117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RTDs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also skew toward the Female demo, though not as heavily as Wine, falling closer in line with the survey avg.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F120F5-189D-75AC-151C-211F0C6E2310}"/>
              </a:ext>
            </a:extLst>
          </p:cNvPr>
          <p:cNvSpPr txBox="1"/>
          <p:nvPr/>
        </p:nvSpPr>
        <p:spPr>
          <a:xfrm>
            <a:off x="9606035" y="5463624"/>
            <a:ext cx="2117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BEER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skews heavily Male, even in a survey where the respondent base skewed toward Female drinkers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8B43BFA8-B555-4DDC-24D8-9C283AF35B30}"/>
              </a:ext>
            </a:extLst>
          </p:cNvPr>
          <p:cNvSpPr/>
          <p:nvPr/>
        </p:nvSpPr>
        <p:spPr>
          <a:xfrm>
            <a:off x="2461312" y="3734305"/>
            <a:ext cx="274320" cy="1371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4132F-66B5-D93B-AC4E-3FF33798D36B}"/>
              </a:ext>
            </a:extLst>
          </p:cNvPr>
          <p:cNvSpPr txBox="1"/>
          <p:nvPr/>
        </p:nvSpPr>
        <p:spPr>
          <a:xfrm>
            <a:off x="3810000" y="647700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*Jan 2023 BevAl Consumer Survey (n = ~1,500)</a:t>
            </a:r>
          </a:p>
        </p:txBody>
      </p:sp>
      <p:pic>
        <p:nvPicPr>
          <p:cNvPr id="1030" name="Picture 6" descr="Alcohol, beer, liquor, whisky, wine icon - Download on Iconfinder">
            <a:extLst>
              <a:ext uri="{FF2B5EF4-FFF2-40B4-BE49-F238E27FC236}">
                <a16:creationId xmlns:a16="http://schemas.microsoft.com/office/drawing/2014/main" id="{16BF1D03-6AD7-CD62-3F84-F33E44DC4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6E402E2-2AA0-DDFA-5E24-77084C3DD05E}"/>
              </a:ext>
            </a:extLst>
          </p:cNvPr>
          <p:cNvSpPr/>
          <p:nvPr/>
        </p:nvSpPr>
        <p:spPr>
          <a:xfrm>
            <a:off x="4961667" y="2696066"/>
            <a:ext cx="4568952" cy="36576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9799999"/>
              </a:camera>
              <a:lightRig rig="threePt" dir="t"/>
            </a:scene3d>
          </a:bodyPr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00B050">
                    <a:alpha val="40000"/>
                  </a:srgbClr>
                </a:solidFill>
              </a:rPr>
              <a:t>WINNING TODAY</a:t>
            </a:r>
          </a:p>
        </p:txBody>
      </p:sp>
    </p:spTree>
    <p:extLst>
      <p:ext uri="{BB962C8B-B14F-4D97-AF65-F5344CB8AC3E}">
        <p14:creationId xmlns:p14="http://schemas.microsoft.com/office/powerpoint/2010/main" val="245965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5" grpId="0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B9680D-E65C-4CF8-BB40-E44C8E6B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Big Picture: BevAl Shopper Demo, by Preferred Cat</a:t>
            </a:r>
            <a:br>
              <a:rPr lang="en-US" sz="3600" dirty="0"/>
            </a:br>
            <a:r>
              <a:rPr lang="en-US" sz="2800" dirty="0"/>
              <a:t>Age Group</a:t>
            </a:r>
            <a:endParaRPr lang="en-US" sz="3600" i="1" u="sng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470970-3022-42B0-AD75-E14B8D9DD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34440"/>
            <a:ext cx="11887200" cy="369277"/>
          </a:xfrm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Screener:</a:t>
            </a:r>
            <a:r>
              <a:rPr lang="en-US" sz="2400" b="1" dirty="0"/>
              <a:t> Which of the following alcoholic beverages do you consume **most often**?</a:t>
            </a:r>
          </a:p>
        </p:txBody>
      </p:sp>
      <p:pic>
        <p:nvPicPr>
          <p:cNvPr id="7" name="Perksy Logo.png" descr="Perksy Logo.png">
            <a:extLst>
              <a:ext uri="{FF2B5EF4-FFF2-40B4-BE49-F238E27FC236}">
                <a16:creationId xmlns:a16="http://schemas.microsoft.com/office/drawing/2014/main" id="{3DE1B815-7AB9-4BD9-9D12-AC4465C34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0" y="6477000"/>
            <a:ext cx="983970" cy="32945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D02A3FC-C8A9-A45B-8CCA-202EBE4FB25E}"/>
              </a:ext>
            </a:extLst>
          </p:cNvPr>
          <p:cNvGrpSpPr/>
          <p:nvPr/>
        </p:nvGrpSpPr>
        <p:grpSpPr>
          <a:xfrm>
            <a:off x="7008876" y="2880360"/>
            <a:ext cx="2743200" cy="2743200"/>
            <a:chOff x="152400" y="3059269"/>
            <a:chExt cx="2743200" cy="2743200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D9125227-06C5-057B-F472-9223EBDBA2C7}"/>
                </a:ext>
              </a:extLst>
            </p:cNvPr>
            <p:cNvGraphicFramePr/>
            <p:nvPr/>
          </p:nvGraphicFramePr>
          <p:xfrm>
            <a:off x="152400" y="3059269"/>
            <a:ext cx="2743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FC78D4-88C5-7A83-418C-D10850D24659}"/>
                </a:ext>
              </a:extLst>
            </p:cNvPr>
            <p:cNvSpPr txBox="1"/>
            <p:nvPr/>
          </p:nvSpPr>
          <p:spPr>
            <a:xfrm>
              <a:off x="1224455" y="4383571"/>
              <a:ext cx="5990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n = 272</a:t>
              </a:r>
            </a:p>
          </p:txBody>
        </p:sp>
      </p:grpSp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A32AAAD2-9749-23B4-B195-508E1ED2544B}"/>
              </a:ext>
            </a:extLst>
          </p:cNvPr>
          <p:cNvSpPr/>
          <p:nvPr/>
        </p:nvSpPr>
        <p:spPr>
          <a:xfrm>
            <a:off x="2674880" y="2072598"/>
            <a:ext cx="9144000" cy="731520"/>
          </a:xfrm>
          <a:prstGeom prst="leftRightArrow">
            <a:avLst/>
          </a:prstGeom>
          <a:gradFill flip="none" rotWithShape="1">
            <a:gsLst>
              <a:gs pos="50000">
                <a:srgbClr val="006600"/>
              </a:gs>
              <a:gs pos="25000">
                <a:srgbClr val="FF0000"/>
              </a:gs>
              <a:gs pos="0">
                <a:srgbClr val="C00000"/>
              </a:gs>
              <a:gs pos="75000">
                <a:srgbClr val="00B050"/>
              </a:gs>
              <a:gs pos="100000">
                <a:srgbClr val="92D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11125" algn="l"/>
                <a:tab pos="4225925" algn="ctr"/>
                <a:tab pos="8340725" algn="r"/>
              </a:tabLst>
            </a:pPr>
            <a:r>
              <a:rPr lang="en-US" sz="2000" b="1" dirty="0">
                <a:solidFill>
                  <a:schemeClr val="bg1"/>
                </a:solidFill>
              </a:rPr>
              <a:t>	Skews Younger	“Balanced”	Skews Older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54C580-A779-241D-8C02-DCA9C7462488}"/>
              </a:ext>
            </a:extLst>
          </p:cNvPr>
          <p:cNvGrpSpPr/>
          <p:nvPr/>
        </p:nvGrpSpPr>
        <p:grpSpPr>
          <a:xfrm>
            <a:off x="155448" y="2880360"/>
            <a:ext cx="2743200" cy="2743200"/>
            <a:chOff x="152400" y="3059269"/>
            <a:chExt cx="2743200" cy="2743200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DB6260A1-AF17-8AC4-7EAD-55D4418C232C}"/>
                </a:ext>
              </a:extLst>
            </p:cNvPr>
            <p:cNvGraphicFramePr/>
            <p:nvPr/>
          </p:nvGraphicFramePr>
          <p:xfrm>
            <a:off x="152400" y="3059269"/>
            <a:ext cx="2743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6F29AA-837B-E999-E024-C6D447938E33}"/>
                </a:ext>
              </a:extLst>
            </p:cNvPr>
            <p:cNvSpPr txBox="1"/>
            <p:nvPr/>
          </p:nvSpPr>
          <p:spPr>
            <a:xfrm>
              <a:off x="1224455" y="4383571"/>
              <a:ext cx="5990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n = 1,457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D24FEC-98CE-1E48-A698-F2E14336C348}"/>
              </a:ext>
            </a:extLst>
          </p:cNvPr>
          <p:cNvGrpSpPr/>
          <p:nvPr/>
        </p:nvGrpSpPr>
        <p:grpSpPr>
          <a:xfrm>
            <a:off x="9293352" y="2880360"/>
            <a:ext cx="2743200" cy="2743200"/>
            <a:chOff x="152400" y="3059269"/>
            <a:chExt cx="2743200" cy="2743200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BA3D9F97-AC8F-F1A0-AF2B-62E4C7E00D45}"/>
                </a:ext>
              </a:extLst>
            </p:cNvPr>
            <p:cNvGraphicFramePr/>
            <p:nvPr/>
          </p:nvGraphicFramePr>
          <p:xfrm>
            <a:off x="152400" y="3059269"/>
            <a:ext cx="2743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B5202D-B485-2A9C-EE02-26C4DA136AEF}"/>
                </a:ext>
              </a:extLst>
            </p:cNvPr>
            <p:cNvSpPr txBox="1"/>
            <p:nvPr/>
          </p:nvSpPr>
          <p:spPr>
            <a:xfrm>
              <a:off x="1224455" y="4383571"/>
              <a:ext cx="5990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n = 267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0C0DA8-9D51-6843-B505-559F39FB6477}"/>
              </a:ext>
            </a:extLst>
          </p:cNvPr>
          <p:cNvGrpSpPr/>
          <p:nvPr/>
        </p:nvGrpSpPr>
        <p:grpSpPr>
          <a:xfrm>
            <a:off x="4724400" y="2880360"/>
            <a:ext cx="2743200" cy="2743200"/>
            <a:chOff x="152400" y="3059269"/>
            <a:chExt cx="2743200" cy="2743200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248FD15D-C9EF-2683-22DD-5F3937E576F5}"/>
                </a:ext>
              </a:extLst>
            </p:cNvPr>
            <p:cNvGraphicFramePr/>
            <p:nvPr/>
          </p:nvGraphicFramePr>
          <p:xfrm>
            <a:off x="152400" y="3059269"/>
            <a:ext cx="2743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6AE945-FE51-D4A7-D77D-6CD732F64040}"/>
                </a:ext>
              </a:extLst>
            </p:cNvPr>
            <p:cNvSpPr txBox="1"/>
            <p:nvPr/>
          </p:nvSpPr>
          <p:spPr>
            <a:xfrm>
              <a:off x="1224455" y="4383571"/>
              <a:ext cx="5990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n = 269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6AF560-502B-FCA9-4732-23AF807C4241}"/>
              </a:ext>
            </a:extLst>
          </p:cNvPr>
          <p:cNvGrpSpPr/>
          <p:nvPr/>
        </p:nvGrpSpPr>
        <p:grpSpPr>
          <a:xfrm>
            <a:off x="2439924" y="2880360"/>
            <a:ext cx="2743200" cy="2743200"/>
            <a:chOff x="152400" y="3059269"/>
            <a:chExt cx="2743200" cy="2743200"/>
          </a:xfrm>
        </p:grpSpPr>
        <p:graphicFrame>
          <p:nvGraphicFramePr>
            <p:cNvPr id="31" name="Chart 30">
              <a:extLst>
                <a:ext uri="{FF2B5EF4-FFF2-40B4-BE49-F238E27FC236}">
                  <a16:creationId xmlns:a16="http://schemas.microsoft.com/office/drawing/2014/main" id="{8DF2BDE4-326E-168D-5BD6-51CAD306775A}"/>
                </a:ext>
              </a:extLst>
            </p:cNvPr>
            <p:cNvGraphicFramePr/>
            <p:nvPr/>
          </p:nvGraphicFramePr>
          <p:xfrm>
            <a:off x="152400" y="3059269"/>
            <a:ext cx="2743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EE5A4F7-2924-9DFE-8580-EFA7B3DEF5E6}"/>
                </a:ext>
              </a:extLst>
            </p:cNvPr>
            <p:cNvSpPr txBox="1"/>
            <p:nvPr/>
          </p:nvSpPr>
          <p:spPr>
            <a:xfrm>
              <a:off x="1224455" y="4383571"/>
              <a:ext cx="5990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n = 251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E87FFA6-4A0D-A17C-CA36-F8481AE800B8}"/>
              </a:ext>
            </a:extLst>
          </p:cNvPr>
          <p:cNvSpPr txBox="1"/>
          <p:nvPr/>
        </p:nvSpPr>
        <p:spPr>
          <a:xfrm>
            <a:off x="7321559" y="5463624"/>
            <a:ext cx="2117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BEER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notably under-indexes among 21–29 YO Respondents vs. the Average when it comes to “Primary” consumption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826079-379B-E233-CB8B-36A0AAC6B304}"/>
              </a:ext>
            </a:extLst>
          </p:cNvPr>
          <p:cNvSpPr txBox="1"/>
          <p:nvPr/>
        </p:nvSpPr>
        <p:spPr>
          <a:xfrm>
            <a:off x="2752607" y="5463624"/>
            <a:ext cx="2117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RTDs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really resonate among “NEW” drinkers, but have yet to break through among the older Demos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B9B633-4586-53C2-87E0-A1D7D3F8583D}"/>
              </a:ext>
            </a:extLst>
          </p:cNvPr>
          <p:cNvSpPr txBox="1"/>
          <p:nvPr/>
        </p:nvSpPr>
        <p:spPr>
          <a:xfrm>
            <a:off x="5037083" y="5463624"/>
            <a:ext cx="2117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“Traditional” </a:t>
            </a:r>
            <a:r>
              <a:rPr lang="en-US" sz="1200" dirty="0">
                <a:solidFill>
                  <a:srgbClr val="0000FF"/>
                </a:solidFill>
              </a:rPr>
              <a:t>SPIRITS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have shown the most balanced response among Age Demos, slightly skewing Younger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8B9E52-106B-C14B-C467-22C51C860439}"/>
              </a:ext>
            </a:extLst>
          </p:cNvPr>
          <p:cNvSpPr txBox="1"/>
          <p:nvPr/>
        </p:nvSpPr>
        <p:spPr>
          <a:xfrm>
            <a:off x="9606035" y="5463624"/>
            <a:ext cx="2117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WINE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over-indexes among the 55+ consumers though it does show the ability to resonate among Younger Demos too</a:t>
            </a: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BA7E9510-9052-3AD2-81F2-02D7DF2D7EDB}"/>
              </a:ext>
            </a:extLst>
          </p:cNvPr>
          <p:cNvSpPr/>
          <p:nvPr/>
        </p:nvSpPr>
        <p:spPr>
          <a:xfrm>
            <a:off x="2461312" y="3734305"/>
            <a:ext cx="274320" cy="1371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571D4E-D357-460F-0220-5BC421E4107B}"/>
              </a:ext>
            </a:extLst>
          </p:cNvPr>
          <p:cNvSpPr txBox="1"/>
          <p:nvPr/>
        </p:nvSpPr>
        <p:spPr>
          <a:xfrm>
            <a:off x="3810000" y="647700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*Jan 2023 BevAl Consumer Survey (n = ~1,500)</a:t>
            </a:r>
          </a:p>
        </p:txBody>
      </p:sp>
      <p:pic>
        <p:nvPicPr>
          <p:cNvPr id="17" name="Picture 6" descr="Alcohol, beer, liquor, whisky, wine icon - Download on Iconfinder">
            <a:extLst>
              <a:ext uri="{FF2B5EF4-FFF2-40B4-BE49-F238E27FC236}">
                <a16:creationId xmlns:a16="http://schemas.microsoft.com/office/drawing/2014/main" id="{4D0DCAFF-FA76-9F61-9950-0B3592593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51B5220-75AC-0A19-6768-EABE229A365D}"/>
              </a:ext>
            </a:extLst>
          </p:cNvPr>
          <p:cNvSpPr/>
          <p:nvPr/>
        </p:nvSpPr>
        <p:spPr>
          <a:xfrm>
            <a:off x="2689807" y="2696066"/>
            <a:ext cx="4568952" cy="36576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9799999"/>
              </a:camera>
              <a:lightRig rig="threePt" dir="t"/>
            </a:scene3d>
          </a:bodyPr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00B050">
                    <a:alpha val="40000"/>
                  </a:srgbClr>
                </a:solidFill>
              </a:rPr>
              <a:t>WINNING TODAY</a:t>
            </a:r>
          </a:p>
        </p:txBody>
      </p:sp>
    </p:spTree>
    <p:extLst>
      <p:ext uri="{BB962C8B-B14F-4D97-AF65-F5344CB8AC3E}">
        <p14:creationId xmlns:p14="http://schemas.microsoft.com/office/powerpoint/2010/main" val="407470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  <p:bldP spid="34" grpId="0"/>
      <p:bldP spid="35" grpId="0"/>
      <p:bldP spid="36" grpId="0"/>
      <p:bldP spid="37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B9680D-E65C-4CF8-BB40-E44C8E6B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Big Picture: BevAl Shopper Behavior, by Preferred Cat</a:t>
            </a:r>
            <a:br>
              <a:rPr lang="en-US" sz="3600" dirty="0"/>
            </a:br>
            <a:r>
              <a:rPr lang="en-US" sz="2800" dirty="0"/>
              <a:t>Shopper Frequency</a:t>
            </a:r>
            <a:endParaRPr lang="en-US" sz="3600" i="1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470970-3022-42B0-AD75-E14B8D9DD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34440"/>
            <a:ext cx="11887200" cy="369277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Thinking about all the beverages you have </a:t>
            </a:r>
            <a:r>
              <a:rPr lang="en-US" b="1" i="1" u="sng" dirty="0">
                <a:solidFill>
                  <a:srgbClr val="0000FF"/>
                </a:solidFill>
              </a:rPr>
              <a:t>Purchased in 2022</a:t>
            </a:r>
            <a:r>
              <a:rPr lang="en-US" b="1" dirty="0"/>
              <a:t>. Which best describes your behavior vs. 2021?</a:t>
            </a:r>
          </a:p>
        </p:txBody>
      </p:sp>
      <p:pic>
        <p:nvPicPr>
          <p:cNvPr id="7" name="Perksy Logo.png" descr="Perksy Logo.png">
            <a:extLst>
              <a:ext uri="{FF2B5EF4-FFF2-40B4-BE49-F238E27FC236}">
                <a16:creationId xmlns:a16="http://schemas.microsoft.com/office/drawing/2014/main" id="{3DE1B815-7AB9-4BD9-9D12-AC4465C34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0" y="6477000"/>
            <a:ext cx="983970" cy="32945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EA7D955-74FB-94A4-5BEA-AE48AC328E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2423160"/>
          <a:ext cx="763012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810251" imgH="2857437" progId="Excel.Sheet.12">
                  <p:embed/>
                </p:oleObj>
              </mc:Choice>
              <mc:Fallback>
                <p:oleObj name="Worksheet" r:id="rId3" imgW="6810251" imgH="2857437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EA7D955-74FB-94A4-5BEA-AE48AC328E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2423160"/>
                        <a:ext cx="7630123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8AF1014-2DE4-AF04-F57E-D37AF227B3E8}"/>
              </a:ext>
            </a:extLst>
          </p:cNvPr>
          <p:cNvSpPr txBox="1"/>
          <p:nvPr/>
        </p:nvSpPr>
        <p:spPr>
          <a:xfrm>
            <a:off x="7924800" y="1832317"/>
            <a:ext cx="4114800" cy="446276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BWC Key Takeaways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Among consumers who identified Wine, Spirits and RTDs as their PREFERRED category, each indicated that they made purchases of that category </a:t>
            </a:r>
            <a:r>
              <a:rPr lang="en-US" sz="1400" b="1" u="sng" dirty="0"/>
              <a:t>MORE</a:t>
            </a:r>
            <a:r>
              <a:rPr lang="en-US" sz="1400" dirty="0"/>
              <a:t> often in 2022 vs. 2021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The same can NOT be said about BEER, where the highest % of preferred drinkers said that they made the </a:t>
            </a:r>
            <a:r>
              <a:rPr lang="en-US" sz="1400" b="1" u="sng" dirty="0"/>
              <a:t>SAME</a:t>
            </a:r>
            <a:r>
              <a:rPr lang="en-US" sz="1400" dirty="0"/>
              <a:t> frequency of purchases in ‘22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Preferred Beer drinkers carried their behavior into cross-category purchasing too, exhibiting a similar array of frequency across Wine &amp; Spirits occasions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Preferred Spirits drinkers spread the wealth, showing highest % of incr. purchase frequency among Non-Spirits categories, particularly RTDs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1400" i="1" dirty="0">
                <a:solidFill>
                  <a:srgbClr val="0000FF"/>
                </a:solidFill>
              </a:rPr>
              <a:t>ALSO…</a:t>
            </a:r>
            <a:r>
              <a:rPr lang="en-US" sz="1400" i="1" dirty="0">
                <a:solidFill>
                  <a:srgbClr val="0000FF"/>
                </a:solidFill>
                <a:sym typeface="Wingdings" panose="05000000000000000000" pitchFamily="2" charset="2"/>
              </a:rPr>
              <a:t>All drinkers showing uptick in NA purchases</a:t>
            </a:r>
            <a:endParaRPr lang="en-US" sz="1400" i="1" dirty="0">
              <a:solidFill>
                <a:srgbClr val="0000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610CA6D-201A-3CB3-AE47-119DC3644FAB}"/>
              </a:ext>
            </a:extLst>
          </p:cNvPr>
          <p:cNvSpPr/>
          <p:nvPr/>
        </p:nvSpPr>
        <p:spPr>
          <a:xfrm>
            <a:off x="4079635" y="4012497"/>
            <a:ext cx="731520" cy="22860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B4CA1DE-3EA6-0EB4-EAEA-C6FBDC6C0E54}"/>
              </a:ext>
            </a:extLst>
          </p:cNvPr>
          <p:cNvSpPr/>
          <p:nvPr/>
        </p:nvSpPr>
        <p:spPr>
          <a:xfrm>
            <a:off x="5037894" y="4690592"/>
            <a:ext cx="731520" cy="22860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DD6C394-811D-A1A4-FE9D-C0995E6FCD72}"/>
              </a:ext>
            </a:extLst>
          </p:cNvPr>
          <p:cNvSpPr/>
          <p:nvPr/>
        </p:nvSpPr>
        <p:spPr>
          <a:xfrm>
            <a:off x="5996152" y="5368688"/>
            <a:ext cx="731520" cy="22860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639992-74CD-F154-CD0E-10B3D3BC3016}"/>
              </a:ext>
            </a:extLst>
          </p:cNvPr>
          <p:cNvSpPr/>
          <p:nvPr/>
        </p:nvSpPr>
        <p:spPr>
          <a:xfrm>
            <a:off x="3121376" y="3334402"/>
            <a:ext cx="73152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1D7E3B-1C63-5BF2-39FF-86F0D2256CAC}"/>
              </a:ext>
            </a:extLst>
          </p:cNvPr>
          <p:cNvSpPr/>
          <p:nvPr/>
        </p:nvSpPr>
        <p:spPr>
          <a:xfrm>
            <a:off x="6909931" y="4007772"/>
            <a:ext cx="731520" cy="228600"/>
          </a:xfrm>
          <a:prstGeom prst="ellipse">
            <a:avLst/>
          </a:prstGeom>
          <a:noFill/>
          <a:ln w="28575"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B19EF0A-2FC3-8725-BADC-A42001DB3518}"/>
              </a:ext>
            </a:extLst>
          </p:cNvPr>
          <p:cNvSpPr/>
          <p:nvPr/>
        </p:nvSpPr>
        <p:spPr>
          <a:xfrm>
            <a:off x="6909931" y="4685867"/>
            <a:ext cx="731520" cy="228600"/>
          </a:xfrm>
          <a:prstGeom prst="ellipse">
            <a:avLst/>
          </a:prstGeom>
          <a:noFill/>
          <a:ln w="28575"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227CCF5-1604-E54F-5760-E46F58E3EBC8}"/>
              </a:ext>
            </a:extLst>
          </p:cNvPr>
          <p:cNvSpPr/>
          <p:nvPr/>
        </p:nvSpPr>
        <p:spPr>
          <a:xfrm>
            <a:off x="6909931" y="5363963"/>
            <a:ext cx="731520" cy="228600"/>
          </a:xfrm>
          <a:prstGeom prst="ellipse">
            <a:avLst/>
          </a:prstGeom>
          <a:noFill/>
          <a:ln w="28575"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D33BAD-B92D-FC3C-3060-6F27FDD29912}"/>
              </a:ext>
            </a:extLst>
          </p:cNvPr>
          <p:cNvSpPr/>
          <p:nvPr/>
        </p:nvSpPr>
        <p:spPr>
          <a:xfrm>
            <a:off x="6909931" y="3329677"/>
            <a:ext cx="731520" cy="228600"/>
          </a:xfrm>
          <a:prstGeom prst="ellipse">
            <a:avLst/>
          </a:prstGeom>
          <a:noFill/>
          <a:ln w="28575"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194FF-7DF4-82E8-073B-618C21302242}"/>
              </a:ext>
            </a:extLst>
          </p:cNvPr>
          <p:cNvSpPr txBox="1"/>
          <p:nvPr/>
        </p:nvSpPr>
        <p:spPr>
          <a:xfrm>
            <a:off x="3810000" y="647700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*Jan 2023 BevAl Consumer Survey (n = ~1,500)</a:t>
            </a:r>
          </a:p>
        </p:txBody>
      </p:sp>
      <p:pic>
        <p:nvPicPr>
          <p:cNvPr id="8" name="Picture 6" descr="Alcohol, beer, liquor, whisky, wine icon - Download on Iconfinder">
            <a:extLst>
              <a:ext uri="{FF2B5EF4-FFF2-40B4-BE49-F238E27FC236}">
                <a16:creationId xmlns:a16="http://schemas.microsoft.com/office/drawing/2014/main" id="{31C87985-EE51-5E1C-D13D-57FBA5AF6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59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F8A7D0-748A-F357-E6B2-08D82CC0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</a:t>
            </a:r>
          </a:p>
        </p:txBody>
      </p:sp>
    </p:spTree>
    <p:extLst>
      <p:ext uri="{BB962C8B-B14F-4D97-AF65-F5344CB8AC3E}">
        <p14:creationId xmlns:p14="http://schemas.microsoft.com/office/powerpoint/2010/main" val="363996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7161B0-4235-4D38-AB4C-20B6E282A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Within the Story of Cider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95BFC9-4257-F01B-7213-81F5A5A56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4440"/>
            <a:ext cx="10972800" cy="5029200"/>
          </a:xfrm>
        </p:spPr>
        <p:txBody>
          <a:bodyPr anchor="ctr">
            <a:normAutofit/>
          </a:bodyPr>
          <a:lstStyle/>
          <a:p>
            <a:pPr marL="339725" indent="-33972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dirty="0"/>
              <a:t>Cider is </a:t>
            </a:r>
            <a:r>
              <a:rPr lang="en-US" b="1" dirty="0">
                <a:solidFill>
                  <a:srgbClr val="0000FF"/>
                </a:solidFill>
              </a:rPr>
              <a:t>Gaining Momentum</a:t>
            </a:r>
            <a:r>
              <a:rPr lang="en-US" dirty="0"/>
              <a:t> @ Retail &amp; has become a true </a:t>
            </a:r>
            <a:r>
              <a:rPr lang="en-US" b="1" dirty="0">
                <a:solidFill>
                  <a:srgbClr val="0000FF"/>
                </a:solidFill>
              </a:rPr>
              <a:t>Standout in C-Stores</a:t>
            </a:r>
          </a:p>
          <a:p>
            <a:pPr marL="339725" indent="-33972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dirty="0"/>
              <a:t>Shelves still </a:t>
            </a:r>
            <a:r>
              <a:rPr lang="en-US" b="1" dirty="0">
                <a:solidFill>
                  <a:srgbClr val="FF0000"/>
                </a:solidFill>
              </a:rPr>
              <a:t>HIGHLY Competitive</a:t>
            </a:r>
            <a:r>
              <a:rPr lang="en-US" dirty="0"/>
              <a:t>, competing for </a:t>
            </a:r>
            <a:r>
              <a:rPr lang="en-US" b="1" dirty="0">
                <a:solidFill>
                  <a:srgbClr val="0000FF"/>
                </a:solidFill>
              </a:rPr>
              <a:t>Limited Space in Squeezed Segment</a:t>
            </a:r>
          </a:p>
          <a:p>
            <a:pPr marL="339725" indent="-33972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dirty="0"/>
              <a:t>Cider stats prove its </a:t>
            </a:r>
            <a:r>
              <a:rPr lang="en-US" b="1" dirty="0">
                <a:solidFill>
                  <a:srgbClr val="0000FF"/>
                </a:solidFill>
              </a:rPr>
              <a:t>Efficiency &amp; Value</a:t>
            </a:r>
            <a:r>
              <a:rPr lang="en-US" dirty="0"/>
              <a:t> vs. other emerging segments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FMB, NA Beer, RTD Spirits</a:t>
            </a:r>
          </a:p>
          <a:p>
            <a:pPr marL="339725" indent="-33972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FF"/>
                </a:solidFill>
              </a:rPr>
              <a:t>Enhanced Strengths</a:t>
            </a:r>
            <a:r>
              <a:rPr lang="en-US" dirty="0"/>
              <a:t> of Cider lie beneath the surface, but landscape can </a:t>
            </a:r>
            <a:r>
              <a:rPr lang="en-US" b="1" dirty="0">
                <a:solidFill>
                  <a:srgbClr val="FF0000"/>
                </a:solidFill>
              </a:rPr>
              <a:t>Quickly Become Volatile</a:t>
            </a:r>
          </a:p>
          <a:p>
            <a:pPr marL="339725" indent="-33972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FF"/>
                </a:solidFill>
              </a:rPr>
              <a:t>Brands do NOT Have to Over-Extend</a:t>
            </a:r>
            <a:r>
              <a:rPr lang="en-US" dirty="0"/>
              <a:t> &amp; spread themselves wide to make a significant splash</a:t>
            </a:r>
          </a:p>
          <a:p>
            <a:pPr marL="339725" indent="-33972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dirty="0"/>
              <a:t>Growth &amp; Innovation skew toward </a:t>
            </a:r>
            <a:r>
              <a:rPr lang="en-US" b="1" dirty="0">
                <a:solidFill>
                  <a:srgbClr val="0000FF"/>
                </a:solidFill>
              </a:rPr>
              <a:t>Higher ABV</a:t>
            </a:r>
            <a:r>
              <a:rPr lang="en-US" dirty="0"/>
              <a:t> values, a trait shared with other BevAl segments</a:t>
            </a:r>
          </a:p>
          <a:p>
            <a:pPr marL="339725" indent="-33972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dirty="0"/>
              <a:t>While Apple still very much in play, </a:t>
            </a:r>
            <a:r>
              <a:rPr lang="en-US" dirty="0" err="1"/>
              <a:t>indiv</a:t>
            </a:r>
            <a:r>
              <a:rPr lang="en-US" dirty="0"/>
              <a:t>. </a:t>
            </a:r>
            <a:r>
              <a:rPr lang="en-US" b="1" dirty="0">
                <a:solidFill>
                  <a:srgbClr val="0000FF"/>
                </a:solidFill>
              </a:rPr>
              <a:t>Berry, Stone Fruit (Cherry) &amp; Tropical</a:t>
            </a:r>
            <a:r>
              <a:rPr lang="en-US" dirty="0"/>
              <a:t> flavors also resonating</a:t>
            </a:r>
          </a:p>
          <a:p>
            <a:pPr marL="339725" indent="-33972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dirty="0"/>
              <a:t>Loyal Cider shoppers have demonstrated that </a:t>
            </a:r>
            <a:r>
              <a:rPr lang="en-US" b="1" dirty="0">
                <a:solidFill>
                  <a:srgbClr val="0000FF"/>
                </a:solidFill>
              </a:rPr>
              <a:t>Price is Not a Deterrent</a:t>
            </a:r>
            <a:r>
              <a:rPr lang="en-US" dirty="0"/>
              <a:t>, assuming Quality backs it up</a:t>
            </a:r>
          </a:p>
          <a:p>
            <a:pPr marL="339725" indent="-33972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dirty="0"/>
              <a:t>Cans winning via </a:t>
            </a:r>
            <a:r>
              <a:rPr lang="en-US" b="1" dirty="0">
                <a:solidFill>
                  <a:srgbClr val="0000FF"/>
                </a:solidFill>
              </a:rPr>
              <a:t>all Shapes &amp; Sizes</a:t>
            </a:r>
            <a:r>
              <a:rPr lang="en-US" dirty="0"/>
              <a:t>; Foundational 6/12, Fast-Tracked 12/12 and Emerging Singles</a:t>
            </a:r>
          </a:p>
          <a:p>
            <a:pPr marL="339725" indent="-33972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dirty="0"/>
              <a:t>Consumer is Evolving.  </a:t>
            </a:r>
            <a:r>
              <a:rPr lang="en-US" b="1" dirty="0">
                <a:solidFill>
                  <a:srgbClr val="0000FF"/>
                </a:solidFill>
              </a:rPr>
              <a:t>New LDA ≠ Legacy Drinkers</a:t>
            </a:r>
            <a:r>
              <a:rPr lang="en-US" dirty="0"/>
              <a:t>.  More Cross-Cat, Flavor-Seeking, Occasion-Driven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4EF68D-371A-48B7-B5ED-7CB848913FF8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BUMP Williams Consulting</a:t>
            </a:r>
          </a:p>
        </p:txBody>
      </p:sp>
    </p:spTree>
    <p:extLst>
      <p:ext uri="{BB962C8B-B14F-4D97-AF65-F5344CB8AC3E}">
        <p14:creationId xmlns:p14="http://schemas.microsoft.com/office/powerpoint/2010/main" val="97058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7161B0-4235-4D38-AB4C-20B6E282A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32432-A5B6-42D6-8D3D-237BD73FC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34440"/>
            <a:ext cx="11430000" cy="5029200"/>
          </a:xfrm>
        </p:spPr>
        <p:txBody>
          <a:bodyPr anchor="ctr">
            <a:noAutofit/>
          </a:bodyPr>
          <a:lstStyle/>
          <a:p>
            <a:pPr marL="514350" indent="-51435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n-US" sz="2400" b="1" u="sng" dirty="0">
                <a:solidFill>
                  <a:srgbClr val="FF0000"/>
                </a:solidFill>
              </a:rPr>
              <a:t>Own Your Backyard –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Selective Distribution by Class of Trade, Neighborhood &amp; Stores</a:t>
            </a:r>
          </a:p>
          <a:p>
            <a:pPr marL="514350" indent="-51435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n-US" sz="2400" b="1" u="sng" dirty="0">
                <a:solidFill>
                  <a:srgbClr val="FF0000"/>
                </a:solidFill>
              </a:rPr>
              <a:t>Know Your Consumer –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Stay Focused on Demographics &amp; Purchase Behavior.</a:t>
            </a:r>
          </a:p>
          <a:p>
            <a:pPr marL="514350" indent="-51435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n-US" sz="2400" b="1" u="sng" dirty="0">
                <a:solidFill>
                  <a:srgbClr val="FF0000"/>
                </a:solidFill>
              </a:rPr>
              <a:t>Portfolio Discipline – </a:t>
            </a:r>
            <a:r>
              <a:rPr lang="en-US" sz="2400" b="1" dirty="0">
                <a:solidFill>
                  <a:srgbClr val="002060"/>
                </a:solidFill>
              </a:rPr>
              <a:t> SKU-</a:t>
            </a:r>
            <a:r>
              <a:rPr lang="en-US" sz="2400" b="1" dirty="0" err="1">
                <a:solidFill>
                  <a:srgbClr val="002060"/>
                </a:solidFill>
              </a:rPr>
              <a:t>icide</a:t>
            </a:r>
            <a:r>
              <a:rPr lang="en-US" sz="2400" b="1" dirty="0">
                <a:solidFill>
                  <a:srgbClr val="002060"/>
                </a:solidFill>
              </a:rPr>
              <a:t> is NOT a Path to Success.</a:t>
            </a:r>
          </a:p>
          <a:p>
            <a:pPr marL="514350" indent="-51435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n-US" sz="2400" b="1" u="sng" dirty="0">
                <a:solidFill>
                  <a:srgbClr val="FF0000"/>
                </a:solidFill>
              </a:rPr>
              <a:t>Reassess Business Plans and Strategies –</a:t>
            </a:r>
            <a:r>
              <a:rPr lang="en-US" sz="2400" b="1" dirty="0">
                <a:solidFill>
                  <a:srgbClr val="002060"/>
                </a:solidFill>
              </a:rPr>
              <a:t> Integrate Best in Class Business Practices.</a:t>
            </a:r>
          </a:p>
          <a:p>
            <a:pPr marL="514350" indent="-51435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n-US" sz="2400" b="1" u="sng" dirty="0">
                <a:solidFill>
                  <a:srgbClr val="FF0000"/>
                </a:solidFill>
              </a:rPr>
              <a:t>Make Fact-Based Decisions –</a:t>
            </a:r>
            <a:r>
              <a:rPr lang="en-US" sz="2400" b="1" dirty="0">
                <a:solidFill>
                  <a:srgbClr val="002060"/>
                </a:solidFill>
              </a:rPr>
              <a:t> Pricing, Innovation, Packaging, and Expansion.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CE4DD5-9912-DE9E-8518-988391A2B313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BUMP Williams Consulting</a:t>
            </a:r>
          </a:p>
        </p:txBody>
      </p:sp>
    </p:spTree>
    <p:extLst>
      <p:ext uri="{BB962C8B-B14F-4D97-AF65-F5344CB8AC3E}">
        <p14:creationId xmlns:p14="http://schemas.microsoft.com/office/powerpoint/2010/main" val="324904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7161B0-4235-4D38-AB4C-20B6E282A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Would you Like to See?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CE4DD5-9912-DE9E-8518-988391A2B313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BUMP Williams Consulting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201DFF-E6E6-B084-DCE0-64172B802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Please reach out &amp; let us know….</a:t>
            </a:r>
          </a:p>
        </p:txBody>
      </p:sp>
    </p:spTree>
    <p:extLst>
      <p:ext uri="{BB962C8B-B14F-4D97-AF65-F5344CB8AC3E}">
        <p14:creationId xmlns:p14="http://schemas.microsoft.com/office/powerpoint/2010/main" val="339327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9368" y="5074920"/>
            <a:ext cx="10113264" cy="822960"/>
          </a:xfrm>
        </p:spPr>
        <p:txBody>
          <a:bodyPr/>
          <a:lstStyle/>
          <a:p>
            <a:r>
              <a:rPr lang="en-US" sz="4800" b="1" dirty="0"/>
              <a:t>Thank You!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039368" y="5907023"/>
            <a:ext cx="10113264" cy="914400"/>
          </a:xfrm>
        </p:spPr>
        <p:txBody>
          <a:bodyPr>
            <a:normAutofit fontScale="92500" lnSpcReduction="20000"/>
          </a:bodyPr>
          <a:lstStyle/>
          <a:p>
            <a:r>
              <a:rPr lang="en-US" sz="1600" b="1" dirty="0"/>
              <a:t>BUMP Williams Consulting</a:t>
            </a:r>
          </a:p>
          <a:p>
            <a:r>
              <a:rPr lang="en-US" dirty="0"/>
              <a:t>BUMP Williams / bump@bumpwilliamsconsulting.com / (203) 338-1207</a:t>
            </a:r>
          </a:p>
          <a:p>
            <a:r>
              <a:rPr lang="en-US" dirty="0"/>
              <a:t>Dave Williams / dave@bumpwilliamsconsulting.com / (203) 257-8795</a:t>
            </a:r>
          </a:p>
          <a:p>
            <a:r>
              <a:rPr lang="en-US" dirty="0"/>
              <a:t>Brian ‘BK’ Krueger / bk@bumpwilliamsconsulting.com / (512) 656-7650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13" y="1101045"/>
            <a:ext cx="229697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8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CD25F1-5F9D-8D96-DDAE-B060543E9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24731-00A0-6F57-4B8C-454F5ACE0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Topline Trends</a:t>
            </a:r>
          </a:p>
          <a:p>
            <a:r>
              <a:rPr lang="en-US" dirty="0"/>
              <a:t>Sales, Share &amp; Depth</a:t>
            </a:r>
          </a:p>
          <a:p>
            <a:r>
              <a:rPr lang="en-US" dirty="0"/>
              <a:t>On-Shelf Metrics</a:t>
            </a:r>
          </a:p>
        </p:txBody>
      </p:sp>
    </p:spTree>
    <p:extLst>
      <p:ext uri="{BB962C8B-B14F-4D97-AF65-F5344CB8AC3E}">
        <p14:creationId xmlns:p14="http://schemas.microsoft.com/office/powerpoint/2010/main" val="175237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153394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marL="349250" indent="-3492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You’ve heard the headlines and the general trends for Cider.</a:t>
            </a:r>
          </a:p>
          <a:p>
            <a:pPr marL="349250" indent="-3492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Join Brian "BK" Krueger and Dave Williams from Bump Williams Consulting on Tuesday, May 23, 2023 at 11:00 AM Pacific to dive in a little deeper and really take a look at the KPI’s that matter and how you can apply them to your own situation, presentations, insights, and decisions.</a:t>
            </a:r>
          </a:p>
          <a:p>
            <a:pPr marL="349250" indent="-3492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You can expect to hear more of the story on:</a:t>
            </a:r>
          </a:p>
          <a:p>
            <a:pPr marL="641858" lvl="1" indent="-3492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Cider Velocity</a:t>
            </a:r>
          </a:p>
          <a:p>
            <a:pPr marL="641858" lvl="1" indent="-3492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Runway for the Future</a:t>
            </a:r>
          </a:p>
          <a:p>
            <a:pPr marL="641858" lvl="1" indent="-3492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Role of Flavor</a:t>
            </a:r>
          </a:p>
          <a:p>
            <a:pPr marL="641858" lvl="1" indent="-3492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Pack Size and Type</a:t>
            </a:r>
          </a:p>
          <a:p>
            <a:pPr marL="641858" lvl="1" indent="-3492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Innovation</a:t>
            </a:r>
          </a:p>
          <a:p>
            <a:pPr marL="641858" lvl="1" indent="-3492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Regional Power</a:t>
            </a:r>
          </a:p>
          <a:p>
            <a:pPr marL="641858" lvl="1" indent="-3492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Modern Bev </a:t>
            </a:r>
            <a:r>
              <a:rPr lang="en-US" sz="2200" b="1" dirty="0" err="1"/>
              <a:t>Alc</a:t>
            </a:r>
            <a:r>
              <a:rPr lang="en-US" sz="2200" b="1" dirty="0"/>
              <a:t> Consumer.</a:t>
            </a:r>
          </a:p>
        </p:txBody>
      </p:sp>
    </p:spTree>
    <p:extLst>
      <p:ext uri="{BB962C8B-B14F-4D97-AF65-F5344CB8AC3E}">
        <p14:creationId xmlns:p14="http://schemas.microsoft.com/office/powerpoint/2010/main" val="250672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IRIXLPPT_OBJ_95820090110142345">
            <a:extLst>
              <a:ext uri="{FF2B5EF4-FFF2-40B4-BE49-F238E27FC236}">
                <a16:creationId xmlns:a16="http://schemas.microsoft.com/office/drawing/2014/main" id="{7092B41B-B5F7-4AA2-AD1B-BDE2C94BCC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656388" y="1573213"/>
          <a:ext cx="5026025" cy="410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343488" imgH="3438597" progId="Excel.Sheet.8">
                  <p:embed/>
                </p:oleObj>
              </mc:Choice>
              <mc:Fallback>
                <p:oleObj name="Worksheet" r:id="rId3" imgW="4343488" imgH="3438597" progId="Excel.Sheet.8">
                  <p:embed/>
                  <p:pic>
                    <p:nvPicPr>
                      <p:cNvPr id="16" name="IRIXLPPT_OBJ_95820090110142345">
                        <a:extLst>
                          <a:ext uri="{FF2B5EF4-FFF2-40B4-BE49-F238E27FC236}">
                            <a16:creationId xmlns:a16="http://schemas.microsoft.com/office/drawing/2014/main" id="{7092B41B-B5F7-4AA2-AD1B-BDE2C94BCC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388" y="1573213"/>
                        <a:ext cx="5026025" cy="410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4">
            <a:extLst>
              <a:ext uri="{FF2B5EF4-FFF2-40B4-BE49-F238E27FC236}">
                <a16:creationId xmlns:a16="http://schemas.microsoft.com/office/drawing/2014/main" id="{F2720D27-8EB7-4A11-9CDC-E16B6B67B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088" y="1143092"/>
            <a:ext cx="838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Dollar %</a:t>
            </a:r>
          </a:p>
          <a:p>
            <a:pPr algn="ctr"/>
            <a:r>
              <a:rPr lang="en-US" sz="1100" b="1" dirty="0"/>
              <a:t>Chg YA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10938A31-2217-49AB-BEDA-EFC947FA2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688" y="1312369"/>
            <a:ext cx="129539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Case Sales</a:t>
            </a: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FE761B72-3674-4EFB-9119-5A9CC1258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488" y="1143092"/>
            <a:ext cx="838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Case %</a:t>
            </a:r>
          </a:p>
          <a:p>
            <a:pPr algn="ctr"/>
            <a:r>
              <a:rPr lang="en-US" sz="1100" b="1" dirty="0"/>
              <a:t>Chg YA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AAF925DC-FD15-47AA-976F-A0437FE3C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768" y="1143092"/>
            <a:ext cx="731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Cat Wtd </a:t>
            </a:r>
            <a:r>
              <a:rPr lang="en-US" sz="1100" b="1" dirty="0" err="1"/>
              <a:t>Dist</a:t>
            </a:r>
            <a:endParaRPr lang="en-US" sz="1100" b="1" dirty="0"/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B18108CD-3986-4C20-A628-4494A4FE8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8568" y="1143092"/>
            <a:ext cx="731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CWD Chg YA</a:t>
            </a: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151AED06-EBAC-4A88-B6AD-5136A50F0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3523" y="1144409"/>
            <a:ext cx="731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$ Shr of Cider</a:t>
            </a: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17E7B544-783D-4C59-8F3B-F3AA22C0A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3051" y="1144409"/>
            <a:ext cx="822960" cy="42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$ Shr of Cider CYA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Top Cider Vendors ($000 Sales)</a:t>
            </a:r>
            <a:br>
              <a:rPr lang="en-US" sz="3600" dirty="0"/>
            </a:br>
            <a:r>
              <a:rPr lang="en-US" sz="2800" dirty="0"/>
              <a:t>Total US xAOC + Liquor Plus + Convenience</a:t>
            </a:r>
          </a:p>
        </p:txBody>
      </p:sp>
      <p:graphicFrame>
        <p:nvGraphicFramePr>
          <p:cNvPr id="6" name="Object 4"/>
          <p:cNvGraphicFramePr>
            <a:graphicFrameLocks/>
          </p:cNvGraphicFramePr>
          <p:nvPr/>
        </p:nvGraphicFramePr>
        <p:xfrm>
          <a:off x="1188720" y="1219200"/>
          <a:ext cx="5943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ctangle 14"/>
          <p:cNvSpPr/>
          <p:nvPr/>
        </p:nvSpPr>
        <p:spPr>
          <a:xfrm>
            <a:off x="4020671" y="5681663"/>
            <a:ext cx="578223" cy="611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69408B-D4ED-4811-8EC3-CE55000B55B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 Retail Measurement BEER | </a:t>
            </a:r>
            <a:r>
              <a:rPr lang="pl-PL" sz="1000" dirty="0">
                <a:solidFill>
                  <a:schemeClr val="bg1"/>
                </a:solidFill>
              </a:rPr>
              <a:t>YTD 2023 W/E 05/06/23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34A15-1F2A-AD0A-6CB8-0E86CC5EEC3B}"/>
              </a:ext>
            </a:extLst>
          </p:cNvPr>
          <p:cNvSpPr/>
          <p:nvPr/>
        </p:nvSpPr>
        <p:spPr>
          <a:xfrm>
            <a:off x="9654343" y="1591298"/>
            <a:ext cx="667512" cy="406908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358D3D-6651-F1BF-AC58-CC7A1EA09DF1}"/>
              </a:ext>
            </a:extLst>
          </p:cNvPr>
          <p:cNvSpPr/>
          <p:nvPr/>
        </p:nvSpPr>
        <p:spPr>
          <a:xfrm>
            <a:off x="1387402" y="1844565"/>
            <a:ext cx="5943600" cy="82296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1BA2C1C-4AEE-45D3-058F-A0206F8E1008}"/>
              </a:ext>
            </a:extLst>
          </p:cNvPr>
          <p:cNvSpPr/>
          <p:nvPr/>
        </p:nvSpPr>
        <p:spPr>
          <a:xfrm>
            <a:off x="1387402" y="2939747"/>
            <a:ext cx="5943600" cy="82296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50FA0B-74CA-1514-A7DD-2D0B08F77DF5}"/>
              </a:ext>
            </a:extLst>
          </p:cNvPr>
          <p:cNvSpPr/>
          <p:nvPr/>
        </p:nvSpPr>
        <p:spPr>
          <a:xfrm>
            <a:off x="1387402" y="5117186"/>
            <a:ext cx="5943600" cy="27432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5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Cider Brand Family Portfolio Pricing &amp; Change</a:t>
            </a:r>
            <a:br>
              <a:rPr lang="en-US" sz="3600" dirty="0"/>
            </a:br>
            <a:r>
              <a:rPr lang="en-US" sz="2800" dirty="0"/>
              <a:t>Total US xAOC + Liquor Plus + Convenience</a:t>
            </a:r>
          </a:p>
        </p:txBody>
      </p:sp>
      <p:graphicFrame>
        <p:nvGraphicFramePr>
          <p:cNvPr id="6" name="Object 4"/>
          <p:cNvGraphicFramePr>
            <a:graphicFrameLocks/>
          </p:cNvGraphicFramePr>
          <p:nvPr/>
        </p:nvGraphicFramePr>
        <p:xfrm>
          <a:off x="1524000" y="37338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4"/>
          <p:cNvGraphicFramePr>
            <a:graphicFrameLocks/>
          </p:cNvGraphicFramePr>
          <p:nvPr/>
        </p:nvGraphicFramePr>
        <p:xfrm>
          <a:off x="1524000" y="1140768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0" y="1138536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25 Cider Families – Avg. Case Price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3731568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25 Cider Families – Avg. Case Price CYA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69408B-D4ED-4811-8EC3-CE55000B55B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 Retail Measurement BEER | </a:t>
            </a:r>
            <a:r>
              <a:rPr lang="pl-PL" sz="1000" dirty="0">
                <a:solidFill>
                  <a:schemeClr val="bg1"/>
                </a:solidFill>
              </a:rPr>
              <a:t>YTD 2023 W/E 05/06/23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823108" y="1854509"/>
            <a:ext cx="457200" cy="18288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8832AC-216D-4393-8B56-9AE4DD84ABCD}"/>
              </a:ext>
            </a:extLst>
          </p:cNvPr>
          <p:cNvSpPr/>
          <p:nvPr/>
        </p:nvSpPr>
        <p:spPr>
          <a:xfrm>
            <a:off x="9150446" y="5263769"/>
            <a:ext cx="457200" cy="1828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24C78A8-4BE7-D43B-516E-BBC2B2EB6CF0}"/>
              </a:ext>
            </a:extLst>
          </p:cNvPr>
          <p:cNvSpPr/>
          <p:nvPr/>
        </p:nvSpPr>
        <p:spPr>
          <a:xfrm>
            <a:off x="7527800" y="2004402"/>
            <a:ext cx="457200" cy="18288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7654A33-22C5-4063-3B29-CAF9A3D4D254}"/>
              </a:ext>
            </a:extLst>
          </p:cNvPr>
          <p:cNvSpPr/>
          <p:nvPr/>
        </p:nvSpPr>
        <p:spPr>
          <a:xfrm>
            <a:off x="2583562" y="2035904"/>
            <a:ext cx="457200" cy="18288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AA4B0F-2DA8-E2CA-4FE9-B468DDBAFF27}"/>
              </a:ext>
            </a:extLst>
          </p:cNvPr>
          <p:cNvSpPr/>
          <p:nvPr/>
        </p:nvSpPr>
        <p:spPr>
          <a:xfrm>
            <a:off x="8905843" y="1273377"/>
            <a:ext cx="947603" cy="18288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$175.32</a:t>
            </a:r>
          </a:p>
        </p:txBody>
      </p:sp>
    </p:spTree>
    <p:extLst>
      <p:ext uri="{BB962C8B-B14F-4D97-AF65-F5344CB8AC3E}">
        <p14:creationId xmlns:p14="http://schemas.microsoft.com/office/powerpoint/2010/main" val="10520531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C337B35A-FF05-92F6-271E-7A8859679CC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9" y="2292861"/>
            <a:ext cx="5440680" cy="36576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003" name="Campaign Details"/>
          <p:cNvSpPr txBox="1"/>
          <p:nvPr/>
        </p:nvSpPr>
        <p:spPr>
          <a:xfrm>
            <a:off x="1414380" y="1857256"/>
            <a:ext cx="4031681" cy="437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lnSpc>
                <a:spcPct val="110000"/>
              </a:lnSpc>
              <a:defRPr sz="4800" b="0">
                <a:latin typeface="Larsseit Bold"/>
                <a:ea typeface="Larsseit Bold"/>
                <a:cs typeface="Larsseit Bold"/>
                <a:sym typeface="Larsseit Bold"/>
              </a:defRPr>
            </a:lvl1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Cider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Consumer Survey Sample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005" name="Table 3">
            <a:extLst>
              <a:ext uri="{FF2B5EF4-FFF2-40B4-BE49-F238E27FC236}">
                <a16:creationId xmlns:a16="http://schemas.microsoft.com/office/drawing/2014/main" id="{AEB7BDA7-C651-4757-A4AE-827204D6E1E4}"/>
              </a:ext>
            </a:extLst>
          </p:cNvPr>
          <p:cNvGraphicFramePr>
            <a:graphicFrameLocks noGrp="1"/>
          </p:cNvGraphicFramePr>
          <p:nvPr/>
        </p:nvGraphicFramePr>
        <p:xfrm>
          <a:off x="923340" y="2438400"/>
          <a:ext cx="5013722" cy="336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573">
                  <a:extLst>
                    <a:ext uri="{9D8B030D-6E8A-4147-A177-3AD203B41FA5}">
                      <a16:colId xmlns:a16="http://schemas.microsoft.com/office/drawing/2014/main" val="571830345"/>
                    </a:ext>
                  </a:extLst>
                </a:gridCol>
                <a:gridCol w="640944">
                  <a:extLst>
                    <a:ext uri="{9D8B030D-6E8A-4147-A177-3AD203B41FA5}">
                      <a16:colId xmlns:a16="http://schemas.microsoft.com/office/drawing/2014/main" val="1589864953"/>
                    </a:ext>
                  </a:extLst>
                </a:gridCol>
                <a:gridCol w="2170205">
                  <a:extLst>
                    <a:ext uri="{9D8B030D-6E8A-4147-A177-3AD203B41FA5}">
                      <a16:colId xmlns:a16="http://schemas.microsoft.com/office/drawing/2014/main" val="1706241877"/>
                    </a:ext>
                  </a:extLst>
                </a:gridCol>
              </a:tblGrid>
              <a:tr h="3362568"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Larsseit Medium Regular"/>
                        </a:rPr>
                        <a:t>___________________</a:t>
                      </a:r>
                    </a:p>
                    <a:p>
                      <a:pPr marL="182880" marR="0" lvl="2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Bold"/>
                          <a:ea typeface="+mn-ea"/>
                          <a:cs typeface="+mn-cs"/>
                          <a:sym typeface="Larsseit Medium Regular"/>
                        </a:rPr>
                        <a:t>Varies by Category</a:t>
                      </a:r>
                    </a:p>
                    <a:p>
                      <a:pPr marL="18288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Medium Regular"/>
                          <a:ea typeface="+mn-ea"/>
                          <a:cs typeface="+mn-cs"/>
                          <a:sym typeface="Larsseit Medium Regular"/>
                        </a:rPr>
                        <a:t>Questions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rsseit Bold"/>
                        <a:ea typeface="+mn-ea"/>
                        <a:cs typeface="+mn-cs"/>
                        <a:sym typeface="Larsseit Medium Regular"/>
                      </a:endParaRPr>
                    </a:p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Larsseit Medium Regular"/>
                        </a:rPr>
                        <a:t>___________________</a:t>
                      </a:r>
                    </a:p>
                    <a:p>
                      <a:pPr marL="182880" marR="0" lvl="2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Bold"/>
                          <a:ea typeface="+mn-ea"/>
                          <a:cs typeface="+mn-cs"/>
                          <a:sym typeface="Larsseit Medium Regular"/>
                        </a:rPr>
                        <a:t>21-65</a:t>
                      </a:r>
                    </a:p>
                    <a:p>
                      <a:pPr marL="18288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Medium Regular"/>
                          <a:ea typeface="+mn-ea"/>
                          <a:cs typeface="+mn-cs"/>
                          <a:sym typeface="Larsseit Medium Regular"/>
                        </a:rPr>
                        <a:t>Age Range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rsseit Bold"/>
                        <a:ea typeface="+mn-ea"/>
                        <a:cs typeface="+mn-cs"/>
                        <a:sym typeface="Larsseit Medium Regular"/>
                      </a:endParaRPr>
                    </a:p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Larsseit Medium Regular"/>
                        </a:rPr>
                        <a:t>___________________</a:t>
                      </a:r>
                    </a:p>
                    <a:p>
                      <a:pPr marL="182880" marR="0" lvl="2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Bold"/>
                          <a:ea typeface="+mn-ea"/>
                          <a:cs typeface="+mn-cs"/>
                          <a:sym typeface="Larsseit Medium Regular"/>
                        </a:rPr>
                        <a:t>Under $20,000 to</a:t>
                      </a:r>
                    </a:p>
                    <a:p>
                      <a:pPr marL="182880" marR="0" lvl="2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Bold"/>
                          <a:ea typeface="+mn-ea"/>
                          <a:cs typeface="+mn-cs"/>
                          <a:sym typeface="Larsseit Medium Regular"/>
                        </a:rPr>
                        <a:t>$1M+</a:t>
                      </a:r>
                    </a:p>
                    <a:p>
                      <a:pPr marL="18288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Medium Regular"/>
                          <a:ea typeface="+mn-ea"/>
                          <a:cs typeface="+mn-cs"/>
                          <a:sym typeface="Larsseit Medium Regular"/>
                        </a:rPr>
                        <a:t>Income Range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rsseit Bold"/>
                        <a:ea typeface="+mn-ea"/>
                        <a:cs typeface="+mn-cs"/>
                        <a:sym typeface="Larsseit Medium Regular"/>
                      </a:endParaRPr>
                    </a:p>
                  </a:txBody>
                  <a:tcPr marL="45720" marR="45720" marT="22860" marB="228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720" marR="45720" marT="22860" marB="228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Larsseit Medium Regular"/>
                        </a:rPr>
                        <a:t>___________________</a:t>
                      </a:r>
                    </a:p>
                    <a:p>
                      <a:pPr marL="182880" marR="0" lvl="2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Bold"/>
                          <a:ea typeface="+mn-ea"/>
                          <a:cs typeface="+mn-cs"/>
                          <a:sym typeface="Larsseit Medium Regular"/>
                        </a:rPr>
                        <a:t>302</a:t>
                      </a:r>
                    </a:p>
                    <a:p>
                      <a:pPr marL="18288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Medium Regular"/>
                          <a:ea typeface="+mn-ea"/>
                          <a:cs typeface="+mn-cs"/>
                          <a:sym typeface="Larsseit Medium Regular"/>
                        </a:rPr>
                        <a:t>Respondents</a:t>
                      </a:r>
                    </a:p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Larsseit Medium Regular"/>
                        </a:rPr>
                        <a:t>___________________</a:t>
                      </a:r>
                    </a:p>
                    <a:p>
                      <a:pPr marL="182880" marR="0" lvl="2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Bold"/>
                          <a:ea typeface="+mn-ea"/>
                          <a:cs typeface="+mn-cs"/>
                          <a:sym typeface="Larsseit Medium Regular"/>
                        </a:rPr>
                        <a:t>50% M / 50% F</a:t>
                      </a:r>
                    </a:p>
                    <a:p>
                      <a:pPr marL="18288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Medium Regular"/>
                          <a:ea typeface="+mn-ea"/>
                          <a:cs typeface="+mn-cs"/>
                          <a:sym typeface="Larsseit Medium Regular"/>
                        </a:rPr>
                        <a:t>Sex</a:t>
                      </a:r>
                    </a:p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Larsseit Medium Regular"/>
                        </a:rPr>
                        <a:t>___________________</a:t>
                      </a:r>
                    </a:p>
                    <a:p>
                      <a:pPr marL="182880" marR="0" lvl="2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Bold"/>
                          <a:ea typeface="+mn-ea"/>
                          <a:cs typeface="+mn-cs"/>
                          <a:sym typeface="Larsseit Medium Regular"/>
                        </a:rPr>
                        <a:t>100% TUS</a:t>
                      </a:r>
                    </a:p>
                    <a:p>
                      <a:pPr marL="18288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rsseit Medium Regular"/>
                        <a:ea typeface="+mn-ea"/>
                        <a:cs typeface="+mn-cs"/>
                        <a:sym typeface="Larsseit Medium Regular"/>
                      </a:endParaRPr>
                    </a:p>
                    <a:p>
                      <a:pPr marL="18288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Medium Regular"/>
                          <a:ea typeface="+mn-ea"/>
                          <a:cs typeface="+mn-cs"/>
                          <a:sym typeface="Larsseit Medium Regular"/>
                        </a:rPr>
                        <a:t>Location</a:t>
                      </a:r>
                    </a:p>
                  </a:txBody>
                  <a:tcPr marL="45720" marR="45720" marT="22860" marB="228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862288"/>
                  </a:ext>
                </a:extLst>
              </a:tr>
            </a:tbl>
          </a:graphicData>
        </a:graphic>
      </p:graphicFrame>
      <p:sp>
        <p:nvSpPr>
          <p:cNvPr id="4008" name="TextBox 8">
            <a:extLst>
              <a:ext uri="{FF2B5EF4-FFF2-40B4-BE49-F238E27FC236}">
                <a16:creationId xmlns:a16="http://schemas.microsoft.com/office/drawing/2014/main" id="{DA119649-5442-4C8F-8098-42185E1850FD}"/>
              </a:ext>
            </a:extLst>
          </p:cNvPr>
          <p:cNvSpPr txBox="1"/>
          <p:nvPr/>
        </p:nvSpPr>
        <p:spPr>
          <a:xfrm>
            <a:off x="5981700" y="1891208"/>
            <a:ext cx="621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Respondents by State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Campaign Details</a:t>
            </a:r>
          </a:p>
        </p:txBody>
      </p:sp>
      <p:pic>
        <p:nvPicPr>
          <p:cNvPr id="9" name="Perksy Logo.png" descr="Perksy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680" y="6477000"/>
            <a:ext cx="983970" cy="32945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590651B-2BEC-6DF1-F3EC-615DE2F43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94"/>
          <a:stretch/>
        </p:blipFill>
        <p:spPr bwMode="auto">
          <a:xfrm>
            <a:off x="207063" y="182880"/>
            <a:ext cx="716277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5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9E5BE7C7-D04A-BFEE-B73F-BAC0EC108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9" y="2290884"/>
            <a:ext cx="5435778" cy="36576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003" name="Campaign Details"/>
          <p:cNvSpPr txBox="1"/>
          <p:nvPr/>
        </p:nvSpPr>
        <p:spPr>
          <a:xfrm>
            <a:off x="1381453" y="1857256"/>
            <a:ext cx="4097533" cy="437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>
              <a:lnSpc>
                <a:spcPct val="110000"/>
              </a:lnSpc>
              <a:defRPr sz="4800" b="0">
                <a:latin typeface="Larsseit Bold"/>
                <a:ea typeface="Larsseit Bold"/>
                <a:cs typeface="Larsseit Bold"/>
                <a:sym typeface="Larsseit Bold"/>
              </a:defRPr>
            </a:lvl1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BevAl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Consumer Survey Sample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005" name="Table 3">
            <a:extLst>
              <a:ext uri="{FF2B5EF4-FFF2-40B4-BE49-F238E27FC236}">
                <a16:creationId xmlns:a16="http://schemas.microsoft.com/office/drawing/2014/main" id="{AEB7BDA7-C651-4757-A4AE-827204D6E1E4}"/>
              </a:ext>
            </a:extLst>
          </p:cNvPr>
          <p:cNvGraphicFramePr>
            <a:graphicFrameLocks noGrp="1"/>
          </p:cNvGraphicFramePr>
          <p:nvPr/>
        </p:nvGraphicFramePr>
        <p:xfrm>
          <a:off x="923340" y="2438400"/>
          <a:ext cx="5013722" cy="336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573">
                  <a:extLst>
                    <a:ext uri="{9D8B030D-6E8A-4147-A177-3AD203B41FA5}">
                      <a16:colId xmlns:a16="http://schemas.microsoft.com/office/drawing/2014/main" val="571830345"/>
                    </a:ext>
                  </a:extLst>
                </a:gridCol>
                <a:gridCol w="640944">
                  <a:extLst>
                    <a:ext uri="{9D8B030D-6E8A-4147-A177-3AD203B41FA5}">
                      <a16:colId xmlns:a16="http://schemas.microsoft.com/office/drawing/2014/main" val="1589864953"/>
                    </a:ext>
                  </a:extLst>
                </a:gridCol>
                <a:gridCol w="2170205">
                  <a:extLst>
                    <a:ext uri="{9D8B030D-6E8A-4147-A177-3AD203B41FA5}">
                      <a16:colId xmlns:a16="http://schemas.microsoft.com/office/drawing/2014/main" val="1706241877"/>
                    </a:ext>
                  </a:extLst>
                </a:gridCol>
              </a:tblGrid>
              <a:tr h="3362568"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Larsseit Medium Regular"/>
                        </a:rPr>
                        <a:t>___________________</a:t>
                      </a:r>
                    </a:p>
                    <a:p>
                      <a:pPr marL="182880" marR="0" lvl="2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Bold"/>
                          <a:ea typeface="+mn-ea"/>
                          <a:cs typeface="+mn-cs"/>
                          <a:sym typeface="Larsseit Medium Regular"/>
                        </a:rPr>
                        <a:t>Varies by Category</a:t>
                      </a:r>
                    </a:p>
                    <a:p>
                      <a:pPr marL="18288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Medium Regular"/>
                          <a:ea typeface="+mn-ea"/>
                          <a:cs typeface="+mn-cs"/>
                          <a:sym typeface="Larsseit Medium Regular"/>
                        </a:rPr>
                        <a:t>Questions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rsseit Bold"/>
                        <a:ea typeface="+mn-ea"/>
                        <a:cs typeface="+mn-cs"/>
                        <a:sym typeface="Larsseit Medium Regular"/>
                      </a:endParaRPr>
                    </a:p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Larsseit Medium Regular"/>
                        </a:rPr>
                        <a:t>___________________</a:t>
                      </a:r>
                    </a:p>
                    <a:p>
                      <a:pPr marL="182880" marR="0" lvl="2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Bold"/>
                          <a:ea typeface="+mn-ea"/>
                          <a:cs typeface="+mn-cs"/>
                          <a:sym typeface="Larsseit Medium Regular"/>
                        </a:rPr>
                        <a:t>21-65</a:t>
                      </a:r>
                    </a:p>
                    <a:p>
                      <a:pPr marL="18288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Medium Regular"/>
                          <a:ea typeface="+mn-ea"/>
                          <a:cs typeface="+mn-cs"/>
                          <a:sym typeface="Larsseit Medium Regular"/>
                        </a:rPr>
                        <a:t>Age Range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rsseit Bold"/>
                        <a:ea typeface="+mn-ea"/>
                        <a:cs typeface="+mn-cs"/>
                        <a:sym typeface="Larsseit Medium Regular"/>
                      </a:endParaRPr>
                    </a:p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Larsseit Medium Regular"/>
                        </a:rPr>
                        <a:t>___________________</a:t>
                      </a:r>
                    </a:p>
                    <a:p>
                      <a:pPr marL="182880" marR="0" lvl="2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Bold"/>
                          <a:ea typeface="+mn-ea"/>
                          <a:cs typeface="+mn-cs"/>
                          <a:sym typeface="Larsseit Medium Regular"/>
                        </a:rPr>
                        <a:t>Under $20,000 to</a:t>
                      </a:r>
                    </a:p>
                    <a:p>
                      <a:pPr marL="182880" marR="0" lvl="2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Bold"/>
                          <a:ea typeface="+mn-ea"/>
                          <a:cs typeface="+mn-cs"/>
                          <a:sym typeface="Larsseit Medium Regular"/>
                        </a:rPr>
                        <a:t>$1M+</a:t>
                      </a:r>
                    </a:p>
                    <a:p>
                      <a:pPr marL="18288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Medium Regular"/>
                          <a:ea typeface="+mn-ea"/>
                          <a:cs typeface="+mn-cs"/>
                          <a:sym typeface="Larsseit Medium Regular"/>
                        </a:rPr>
                        <a:t>Income Range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arsseit Bold"/>
                        <a:ea typeface="+mn-ea"/>
                        <a:cs typeface="+mn-cs"/>
                        <a:sym typeface="Larsseit Medium Regular"/>
                      </a:endParaRPr>
                    </a:p>
                  </a:txBody>
                  <a:tcPr marL="45720" marR="45720" marT="22860" marB="228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720" marR="45720" marT="22860" marB="228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Larsseit Medium Regular"/>
                        </a:rPr>
                        <a:t>___________________</a:t>
                      </a:r>
                    </a:p>
                    <a:p>
                      <a:pPr marL="182880" marR="0" lvl="2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Bold"/>
                          <a:ea typeface="+mn-ea"/>
                          <a:cs typeface="+mn-cs"/>
                          <a:sym typeface="Larsseit Medium Regular"/>
                        </a:rPr>
                        <a:t>1,457*</a:t>
                      </a:r>
                    </a:p>
                    <a:p>
                      <a:pPr marL="18288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Medium Regular"/>
                          <a:ea typeface="+mn-ea"/>
                          <a:cs typeface="+mn-cs"/>
                          <a:sym typeface="Larsseit Medium Regular"/>
                        </a:rPr>
                        <a:t>Respondents</a:t>
                      </a:r>
                    </a:p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Larsseit Medium Regular"/>
                        </a:rPr>
                        <a:t>___________________</a:t>
                      </a:r>
                    </a:p>
                    <a:p>
                      <a:pPr marL="182880" marR="0" lvl="2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Bold"/>
                          <a:ea typeface="+mn-ea"/>
                          <a:cs typeface="+mn-cs"/>
                          <a:sym typeface="Larsseit Medium Regular"/>
                        </a:rPr>
                        <a:t>41% M / 59% F</a:t>
                      </a:r>
                    </a:p>
                    <a:p>
                      <a:pPr marL="18288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Medium Regular"/>
                          <a:ea typeface="+mn-ea"/>
                          <a:cs typeface="+mn-cs"/>
                          <a:sym typeface="Larsseit Medium Regular"/>
                        </a:rPr>
                        <a:t>Sex</a:t>
                      </a:r>
                    </a:p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Larsseit Medium Regular"/>
                        </a:rPr>
                        <a:t>___________________</a:t>
                      </a:r>
                    </a:p>
                    <a:p>
                      <a:pPr marL="182880" marR="0" lvl="2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Bold"/>
                          <a:ea typeface="+mn-ea"/>
                          <a:cs typeface="+mn-cs"/>
                          <a:sym typeface="Larsseit Medium Regular"/>
                        </a:rPr>
                        <a:t>100% TUS</a:t>
                      </a:r>
                    </a:p>
                    <a:p>
                      <a:pPr marL="182880" marR="0" lvl="2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Bold"/>
                          <a:ea typeface="+mn-ea"/>
                          <a:cs typeface="+mn-cs"/>
                          <a:sym typeface="Larsseit Medium Regular"/>
                        </a:rPr>
                        <a:t>23%/22%/36%/19%</a:t>
                      </a:r>
                    </a:p>
                    <a:p>
                      <a:pPr marL="182880" marR="0" lvl="2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Bold"/>
                          <a:ea typeface="+mn-ea"/>
                          <a:cs typeface="+mn-cs"/>
                          <a:sym typeface="Larsseit Medium Regular"/>
                        </a:rPr>
                        <a:t>West/Midwest/South/Northeast</a:t>
                      </a:r>
                    </a:p>
                    <a:p>
                      <a:pPr marL="18288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rsseit Medium Regular"/>
                          <a:ea typeface="+mn-ea"/>
                          <a:cs typeface="+mn-cs"/>
                          <a:sym typeface="Larsseit Medium Regular"/>
                        </a:rPr>
                        <a:t>Location</a:t>
                      </a:r>
                    </a:p>
                  </a:txBody>
                  <a:tcPr marL="45720" marR="45720" marT="22860" marB="228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862288"/>
                  </a:ext>
                </a:extLst>
              </a:tr>
            </a:tbl>
          </a:graphicData>
        </a:graphic>
      </p:graphicFrame>
      <p:sp>
        <p:nvSpPr>
          <p:cNvPr id="4008" name="TextBox 8">
            <a:extLst>
              <a:ext uri="{FF2B5EF4-FFF2-40B4-BE49-F238E27FC236}">
                <a16:creationId xmlns:a16="http://schemas.microsoft.com/office/drawing/2014/main" id="{DA119649-5442-4C8F-8098-42185E1850FD}"/>
              </a:ext>
            </a:extLst>
          </p:cNvPr>
          <p:cNvSpPr txBox="1"/>
          <p:nvPr/>
        </p:nvSpPr>
        <p:spPr>
          <a:xfrm>
            <a:off x="5981700" y="1891208"/>
            <a:ext cx="621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Respondents by State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Campaign Details</a:t>
            </a:r>
          </a:p>
        </p:txBody>
      </p:sp>
      <p:pic>
        <p:nvPicPr>
          <p:cNvPr id="9" name="Perksy Logo.png" descr="Perksy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680" y="6477000"/>
            <a:ext cx="983970" cy="32945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D1F750-00BC-454A-06CD-0DDDFD6D2CF3}"/>
              </a:ext>
            </a:extLst>
          </p:cNvPr>
          <p:cNvSpPr txBox="1"/>
          <p:nvPr/>
        </p:nvSpPr>
        <p:spPr>
          <a:xfrm>
            <a:off x="3810000" y="647700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*Total audience fielded to hit individual category thresholds</a:t>
            </a:r>
          </a:p>
        </p:txBody>
      </p:sp>
      <p:pic>
        <p:nvPicPr>
          <p:cNvPr id="4" name="Picture 6" descr="Alcohol, beer, liquor, whisky, wine icon - Download on Iconfinder">
            <a:extLst>
              <a:ext uri="{FF2B5EF4-FFF2-40B4-BE49-F238E27FC236}">
                <a16:creationId xmlns:a16="http://schemas.microsoft.com/office/drawing/2014/main" id="{7441C31D-FB97-CAD5-CE7E-ED3B5D70E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6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B9680D-E65C-4CF8-BB40-E44C8E6B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Category Loyalty &amp; Lost Occasion Threats</a:t>
            </a:r>
            <a:endParaRPr lang="en-US" i="1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470970-3022-42B0-AD75-E14B8D9DD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34440"/>
            <a:ext cx="11887200" cy="369277"/>
          </a:xfrm>
        </p:spPr>
        <p:txBody>
          <a:bodyPr anchor="ctr">
            <a:noAutofit/>
          </a:bodyPr>
          <a:lstStyle/>
          <a:p>
            <a:pPr algn="ctr"/>
            <a:r>
              <a:rPr lang="en-US" b="1" dirty="0"/>
              <a:t>In addition to your [Preferred] Category, what other Alcoholic Beverages have you consumed in the P1Y?     (Select all that apply)</a:t>
            </a:r>
          </a:p>
        </p:txBody>
      </p:sp>
      <p:pic>
        <p:nvPicPr>
          <p:cNvPr id="7" name="Perksy Logo.png" descr="Perksy Logo.png">
            <a:extLst>
              <a:ext uri="{FF2B5EF4-FFF2-40B4-BE49-F238E27FC236}">
                <a16:creationId xmlns:a16="http://schemas.microsoft.com/office/drawing/2014/main" id="{3DE1B815-7AB9-4BD9-9D12-AC4465C34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0" y="6477000"/>
            <a:ext cx="983970" cy="32945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graphicFrame>
        <p:nvGraphicFramePr>
          <p:cNvPr id="8" name="2D Column Chart">
            <a:extLst>
              <a:ext uri="{FF2B5EF4-FFF2-40B4-BE49-F238E27FC236}">
                <a16:creationId xmlns:a16="http://schemas.microsoft.com/office/drawing/2014/main" id="{FC06A6D5-5694-4B0B-BAAD-8E73793F7F00}"/>
              </a:ext>
            </a:extLst>
          </p:cNvPr>
          <p:cNvGraphicFramePr/>
          <p:nvPr/>
        </p:nvGraphicFramePr>
        <p:xfrm>
          <a:off x="3200400" y="1884683"/>
          <a:ext cx="274320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2D Column Chart">
            <a:extLst>
              <a:ext uri="{FF2B5EF4-FFF2-40B4-BE49-F238E27FC236}">
                <a16:creationId xmlns:a16="http://schemas.microsoft.com/office/drawing/2014/main" id="{D04B8AE3-A9F1-947C-08F0-E271B514503F}"/>
              </a:ext>
            </a:extLst>
          </p:cNvPr>
          <p:cNvGraphicFramePr/>
          <p:nvPr/>
        </p:nvGraphicFramePr>
        <p:xfrm>
          <a:off x="6248400" y="1884683"/>
          <a:ext cx="274320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2D Column Chart">
            <a:extLst>
              <a:ext uri="{FF2B5EF4-FFF2-40B4-BE49-F238E27FC236}">
                <a16:creationId xmlns:a16="http://schemas.microsoft.com/office/drawing/2014/main" id="{D4290549-A850-CB22-0E2D-119362EE8D75}"/>
              </a:ext>
            </a:extLst>
          </p:cNvPr>
          <p:cNvGraphicFramePr/>
          <p:nvPr/>
        </p:nvGraphicFramePr>
        <p:xfrm>
          <a:off x="152400" y="1884683"/>
          <a:ext cx="274320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2D Column Chart">
            <a:extLst>
              <a:ext uri="{FF2B5EF4-FFF2-40B4-BE49-F238E27FC236}">
                <a16:creationId xmlns:a16="http://schemas.microsoft.com/office/drawing/2014/main" id="{76CC9D30-12F0-4120-D9B2-A94DE10CF6BA}"/>
              </a:ext>
            </a:extLst>
          </p:cNvPr>
          <p:cNvGraphicFramePr/>
          <p:nvPr/>
        </p:nvGraphicFramePr>
        <p:xfrm>
          <a:off x="9296400" y="1884683"/>
          <a:ext cx="274320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B8827A2-DA26-9B48-BD96-1DC7BB9D48FA}"/>
              </a:ext>
            </a:extLst>
          </p:cNvPr>
          <p:cNvSpPr txBox="1"/>
          <p:nvPr/>
        </p:nvSpPr>
        <p:spPr>
          <a:xfrm>
            <a:off x="152399" y="4995704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Lowest % of drinkers identifying additional category of consumption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u="sng" dirty="0">
                <a:solidFill>
                  <a:srgbClr val="0000FF"/>
                </a:solidFill>
              </a:rPr>
              <a:t>Indicates High Single-Category Loyalty (by comparison)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Beer/RTD lowest on cross-cat threat rankings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BD01B-BFC1-301D-D3D1-4FC2660D67C8}"/>
              </a:ext>
            </a:extLst>
          </p:cNvPr>
          <p:cNvSpPr txBox="1"/>
          <p:nvPr/>
        </p:nvSpPr>
        <p:spPr>
          <a:xfrm>
            <a:off x="3200399" y="4995704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Highest crossover w/Spirits vs. Lowest crossover w/RTDs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u="sng" dirty="0">
                <a:solidFill>
                  <a:srgbClr val="0000FF"/>
                </a:solidFill>
              </a:rPr>
              <a:t>Beer was universally lowest choice among other cat-loyal drinkers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Beer losing occasions to W/S/RTD, but not “stealing” back at a similar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3FF3E8-A104-BDD8-834D-89EF8D5ABA6F}"/>
              </a:ext>
            </a:extLst>
          </p:cNvPr>
          <p:cNvSpPr txBox="1"/>
          <p:nvPr/>
        </p:nvSpPr>
        <p:spPr>
          <a:xfrm>
            <a:off x="6248399" y="4995704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Notable crossover with Spirits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u="sng" dirty="0">
                <a:solidFill>
                  <a:srgbClr val="0000FF"/>
                </a:solidFill>
              </a:rPr>
              <a:t>…but well below average crossover with Beer/RTD categories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likely to LOSE occasions to Spirits than Spirits are to lose them back to Wine (74% vs. 66%)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30F643-66EB-4FD9-E608-DFDF0374FEEE}"/>
              </a:ext>
            </a:extLst>
          </p:cNvPr>
          <p:cNvSpPr/>
          <p:nvPr/>
        </p:nvSpPr>
        <p:spPr>
          <a:xfrm>
            <a:off x="7945823" y="3792655"/>
            <a:ext cx="640080" cy="2743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A580C2-889C-2C0C-C166-5236E36D1855}"/>
              </a:ext>
            </a:extLst>
          </p:cNvPr>
          <p:cNvSpPr/>
          <p:nvPr/>
        </p:nvSpPr>
        <p:spPr>
          <a:xfrm>
            <a:off x="10920254" y="3789845"/>
            <a:ext cx="640080" cy="2743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0B34D9-F2DE-A7C7-A60E-5E16E1F48B11}"/>
              </a:ext>
            </a:extLst>
          </p:cNvPr>
          <p:cNvSpPr/>
          <p:nvPr/>
        </p:nvSpPr>
        <p:spPr>
          <a:xfrm>
            <a:off x="1913936" y="3789845"/>
            <a:ext cx="640080" cy="2743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D6AB36-3F14-0EF5-4B82-355EC08FC2FA}"/>
              </a:ext>
            </a:extLst>
          </p:cNvPr>
          <p:cNvSpPr txBox="1"/>
          <p:nvPr/>
        </p:nvSpPr>
        <p:spPr>
          <a:xfrm>
            <a:off x="9296400" y="4995704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Highest crossover w/Spirits, which makes sense given Spirits-based SKUs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Lowest crossover w/Beer when it comes to potential LOST occasions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u="sng" dirty="0">
                <a:solidFill>
                  <a:srgbClr val="0000FF"/>
                </a:solidFill>
              </a:rPr>
              <a:t>Highest crossover w/Non-</a:t>
            </a:r>
            <a:r>
              <a:rPr lang="en-US" sz="1200" u="sng" dirty="0" err="1">
                <a:solidFill>
                  <a:srgbClr val="0000FF"/>
                </a:solidFill>
              </a:rPr>
              <a:t>Alc</a:t>
            </a:r>
            <a:r>
              <a:rPr lang="en-US" sz="1200" u="sng" dirty="0">
                <a:solidFill>
                  <a:srgbClr val="0000FF"/>
                </a:solidFill>
              </a:rPr>
              <a:t> of the 4, Younger Drinkers more accepting?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1275FC5-E6C6-2DDD-FF13-AB1FBD65A5B8}"/>
              </a:ext>
            </a:extLst>
          </p:cNvPr>
          <p:cNvSpPr/>
          <p:nvPr/>
        </p:nvSpPr>
        <p:spPr>
          <a:xfrm>
            <a:off x="10316428" y="4444618"/>
            <a:ext cx="640080" cy="274320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4A5A37-CB11-CFF8-1F3D-17D2BCA82E03}"/>
              </a:ext>
            </a:extLst>
          </p:cNvPr>
          <p:cNvSpPr txBox="1"/>
          <p:nvPr/>
        </p:nvSpPr>
        <p:spPr>
          <a:xfrm>
            <a:off x="3810000" y="647700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*Jan 2023 BevAl Consumer Survey (n = ~1,500)</a:t>
            </a:r>
          </a:p>
        </p:txBody>
      </p:sp>
      <p:pic>
        <p:nvPicPr>
          <p:cNvPr id="3" name="Picture 6" descr="Alcohol, beer, liquor, whisky, wine icon - Download on Iconfinder">
            <a:extLst>
              <a:ext uri="{FF2B5EF4-FFF2-40B4-BE49-F238E27FC236}">
                <a16:creationId xmlns:a16="http://schemas.microsoft.com/office/drawing/2014/main" id="{ED0EBE0A-E93C-C082-ADD1-982252A9D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31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164BA81-B824-8464-11C6-834914B716C8}"/>
              </a:ext>
            </a:extLst>
          </p:cNvPr>
          <p:cNvGraphicFramePr/>
          <p:nvPr/>
        </p:nvGraphicFramePr>
        <p:xfrm>
          <a:off x="8382000" y="1971537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214E1C6-9C0D-5705-5BE2-F1FE3044CA5A}"/>
              </a:ext>
            </a:extLst>
          </p:cNvPr>
          <p:cNvSpPr txBox="1"/>
          <p:nvPr/>
        </p:nvSpPr>
        <p:spPr>
          <a:xfrm>
            <a:off x="8839199" y="4811038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of the consumers who identified Spirits as their preferred category did NOT always feel this way = </a:t>
            </a:r>
            <a:r>
              <a:rPr lang="en-US" sz="1200" b="1" dirty="0">
                <a:solidFill>
                  <a:srgbClr val="0000FF"/>
                </a:solidFill>
              </a:rPr>
              <a:t>“Stealing” Drinkers / Preferred Occasions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Beer took the biggest hit among these now Spirits preferred drinkers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Wine &amp; RTD also took a hit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B9680D-E65C-4CF8-BB40-E44C8E6B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Retained vs. New Consumer Preference</a:t>
            </a:r>
            <a:endParaRPr lang="en-US" i="1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470970-3022-42B0-AD75-E14B8D9DD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34440"/>
            <a:ext cx="11887200" cy="369277"/>
          </a:xfrm>
        </p:spPr>
        <p:txBody>
          <a:bodyPr anchor="ctr">
            <a:noAutofit/>
          </a:bodyPr>
          <a:lstStyle/>
          <a:p>
            <a:pPr algn="ctr"/>
            <a:r>
              <a:rPr lang="en-US" b="1" dirty="0"/>
              <a:t>Thinking of your [Preferred] Category today, was there another point in your life when you would have answered differently? If so, which alcoholic beverage have you </a:t>
            </a:r>
            <a:r>
              <a:rPr lang="en-US" b="1" i="1" u="sng" dirty="0">
                <a:solidFill>
                  <a:srgbClr val="0000FF"/>
                </a:solidFill>
              </a:rPr>
              <a:t>Previously</a:t>
            </a:r>
            <a:r>
              <a:rPr lang="en-US" b="1" dirty="0"/>
              <a:t> consumed most often?</a:t>
            </a:r>
          </a:p>
        </p:txBody>
      </p:sp>
      <p:pic>
        <p:nvPicPr>
          <p:cNvPr id="7" name="Perksy Logo.png" descr="Perksy Logo.png">
            <a:extLst>
              <a:ext uri="{FF2B5EF4-FFF2-40B4-BE49-F238E27FC236}">
                <a16:creationId xmlns:a16="http://schemas.microsoft.com/office/drawing/2014/main" id="{3DE1B815-7AB9-4BD9-9D12-AC4465C34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680" y="6477000"/>
            <a:ext cx="983970" cy="32945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ADACC30-A4E2-329C-B778-DA7D7432C6BA}"/>
              </a:ext>
            </a:extLst>
          </p:cNvPr>
          <p:cNvGraphicFramePr/>
          <p:nvPr/>
        </p:nvGraphicFramePr>
        <p:xfrm>
          <a:off x="152400" y="1971537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ACFF585-5755-C5A3-C317-943F8A7422C7}"/>
              </a:ext>
            </a:extLst>
          </p:cNvPr>
          <p:cNvSpPr txBox="1"/>
          <p:nvPr/>
        </p:nvSpPr>
        <p:spPr>
          <a:xfrm>
            <a:off x="609600" y="4811038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 50% of preferred Beer drinkers are long-tenured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Beer has sourced some loyalty from other categories, mostly from Spirits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Minimal crossover/preference-pivot coming from the RTD world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BFA9F80-C237-7458-809A-85C1CE2A8DFF}"/>
              </a:ext>
            </a:extLst>
          </p:cNvPr>
          <p:cNvSpPr/>
          <p:nvPr/>
        </p:nvSpPr>
        <p:spPr>
          <a:xfrm>
            <a:off x="2803110" y="3984070"/>
            <a:ext cx="731520" cy="73152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8A699FC-B2CA-7EAA-B09E-67E0CB232692}"/>
              </a:ext>
            </a:extLst>
          </p:cNvPr>
          <p:cNvGraphicFramePr/>
          <p:nvPr/>
        </p:nvGraphicFramePr>
        <p:xfrm>
          <a:off x="4267200" y="1971537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C7A3A6E-16D9-48D6-9F27-BE52B87DD6DD}"/>
              </a:ext>
            </a:extLst>
          </p:cNvPr>
          <p:cNvSpPr txBox="1"/>
          <p:nvPr/>
        </p:nvSpPr>
        <p:spPr>
          <a:xfrm>
            <a:off x="4724400" y="4811038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of the consumers who identified RTDs as their preferred category did NOT always feel this way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Spirits &amp; Beer saw some of their once loyal drinkers shift to RTDs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Interestingly, it appears to be a one-way street from Beer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RTD, but not as much RTD  Beer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C1C606B-471C-1A00-A5B0-3EC282A80F02}"/>
              </a:ext>
            </a:extLst>
          </p:cNvPr>
          <p:cNvSpPr/>
          <p:nvPr/>
        </p:nvSpPr>
        <p:spPr>
          <a:xfrm>
            <a:off x="5344506" y="3523596"/>
            <a:ext cx="548640" cy="54864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1BED872-BDAF-823E-8EF1-60FAED2B7041}"/>
              </a:ext>
            </a:extLst>
          </p:cNvPr>
          <p:cNvCxnSpPr>
            <a:cxnSpLocks/>
            <a:stCxn id="27" idx="7"/>
            <a:endCxn id="19" idx="1"/>
          </p:cNvCxnSpPr>
          <p:nvPr/>
        </p:nvCxnSpPr>
        <p:spPr>
          <a:xfrm flipV="1">
            <a:off x="3427501" y="3603942"/>
            <a:ext cx="1997351" cy="487257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5677B7E-3BF3-269E-2564-F188B489B310}"/>
              </a:ext>
            </a:extLst>
          </p:cNvPr>
          <p:cNvSpPr/>
          <p:nvPr/>
        </p:nvSpPr>
        <p:spPr>
          <a:xfrm>
            <a:off x="9706292" y="3725516"/>
            <a:ext cx="548640" cy="54864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DF2A2-0C20-064B-F5DF-32A8695EBDC1}"/>
              </a:ext>
            </a:extLst>
          </p:cNvPr>
          <p:cNvSpPr txBox="1"/>
          <p:nvPr/>
        </p:nvSpPr>
        <p:spPr>
          <a:xfrm>
            <a:off x="3810000" y="647700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*Jan 2023 BevAl Consumer Survey (n = ~1,500)</a:t>
            </a:r>
          </a:p>
        </p:txBody>
      </p:sp>
      <p:pic>
        <p:nvPicPr>
          <p:cNvPr id="9" name="Picture 6" descr="Alcohol, beer, liquor, whisky, wine icon - Download on Iconfinder">
            <a:extLst>
              <a:ext uri="{FF2B5EF4-FFF2-40B4-BE49-F238E27FC236}">
                <a16:creationId xmlns:a16="http://schemas.microsoft.com/office/drawing/2014/main" id="{5CB0EF0B-DD8D-70D4-3A6A-1B072344A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50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C2501-EA82-4631-9731-1A896C8E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Cider Sales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9962B-E820-4AEC-85F1-D333F16D1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81" y="1234440"/>
            <a:ext cx="11674549" cy="50292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333399"/>
                </a:solidFill>
              </a:rPr>
              <a:t> Health &amp; Wellness, Gluten-Free and “Beyond Beer” Business is Alive and Well</a:t>
            </a:r>
          </a:p>
          <a:p>
            <a:pPr>
              <a:lnSpc>
                <a:spcPct val="20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333399"/>
                </a:solidFill>
              </a:rPr>
              <a:t> Local/Regional Hard Cider Brands Continue to Grow</a:t>
            </a:r>
          </a:p>
          <a:p>
            <a:pPr>
              <a:lnSpc>
                <a:spcPct val="20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333399"/>
                </a:solidFill>
              </a:rPr>
              <a:t> Consumers Still Looking to Support LOCAL Brands with Genuine Brand Story</a:t>
            </a:r>
          </a:p>
          <a:p>
            <a:pPr>
              <a:lnSpc>
                <a:spcPct val="20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333399"/>
                </a:solidFill>
              </a:rPr>
              <a:t> Hard Cider Segment Generates Higher Margins, Profits/CE and Higher Market Basket $</a:t>
            </a:r>
          </a:p>
          <a:p>
            <a:pPr>
              <a:lnSpc>
                <a:spcPct val="20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333399"/>
                </a:solidFill>
              </a:rPr>
              <a:t> Innovation, Flavors and Key Cider Packages are Driving Sales and Attracting NEW Shoppers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8D4DAB-F024-3F66-4D1B-13F8958B8C28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BUMP Williams Consulting</a:t>
            </a:r>
          </a:p>
        </p:txBody>
      </p:sp>
    </p:spTree>
    <p:extLst>
      <p:ext uri="{BB962C8B-B14F-4D97-AF65-F5344CB8AC3E}">
        <p14:creationId xmlns:p14="http://schemas.microsoft.com/office/powerpoint/2010/main" val="23352289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2023 Spring Sets – Winners &amp; Losers</a:t>
            </a:r>
            <a:br>
              <a:rPr lang="en-US" dirty="0"/>
            </a:br>
            <a:r>
              <a:rPr lang="en-US" sz="3100" dirty="0"/>
              <a:t>Grocery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94ED6-1CA5-4376-231C-C46CC97A077B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BUMP Williams Consulting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F4D7E3-08C3-70C1-24D4-027D8179236A}"/>
              </a:ext>
            </a:extLst>
          </p:cNvPr>
          <p:cNvSpPr txBox="1"/>
          <p:nvPr/>
        </p:nvSpPr>
        <p:spPr>
          <a:xfrm>
            <a:off x="1734673" y="1375560"/>
            <a:ext cx="4010748" cy="4754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B050"/>
              </a:buClr>
            </a:pPr>
            <a:r>
              <a:rPr lang="en-US" sz="2400" b="1" u="sng" dirty="0">
                <a:solidFill>
                  <a:srgbClr val="00B050"/>
                </a:solidFill>
              </a:rPr>
              <a:t>What’s Gaining PODs?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50000"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sz="2000" b="1" dirty="0"/>
              <a:t>Single-Serve</a:t>
            </a:r>
          </a:p>
          <a:p>
            <a:pPr marL="800100" lvl="1" indent="-342900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19.2oz Cans</a:t>
            </a:r>
          </a:p>
          <a:p>
            <a:pPr marL="800100" lvl="1" indent="-342900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24/25oz Cans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50000"/>
              <a:buBlip>
                <a:blip r:embed="rId2"/>
              </a:buBlip>
            </a:pPr>
            <a:r>
              <a:rPr lang="en-US" sz="2000" b="1" dirty="0"/>
              <a:t>FMB</a:t>
            </a:r>
          </a:p>
          <a:p>
            <a:pPr marL="800100" lvl="1" indent="-342900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NEW + Expanded Existing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50000"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sz="2000" b="1" dirty="0"/>
              <a:t>Imports</a:t>
            </a:r>
          </a:p>
          <a:p>
            <a:pPr marL="800100" lvl="1" indent="-342900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Constellation</a:t>
            </a:r>
          </a:p>
          <a:p>
            <a:pPr marL="800100" lvl="1" indent="-342900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HUSA</a:t>
            </a:r>
          </a:p>
          <a:p>
            <a:pPr marL="800100" lvl="1" indent="-342900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Select German Imports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50000"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sz="2000" b="1" dirty="0"/>
              <a:t>Non-Alcoholic</a:t>
            </a:r>
          </a:p>
          <a:p>
            <a:pPr marL="800100" lvl="1" indent="-342900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New + Expanded Existing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50000"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n-US" sz="2000" b="1" dirty="0"/>
              <a:t>Select Domestics</a:t>
            </a:r>
          </a:p>
          <a:p>
            <a:pPr marL="800100" lvl="1" indent="-342900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Mich Ultra + Below Premium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658865-B884-2984-CC15-0D46DBE4384A}"/>
              </a:ext>
            </a:extLst>
          </p:cNvPr>
          <p:cNvSpPr txBox="1"/>
          <p:nvPr/>
        </p:nvSpPr>
        <p:spPr>
          <a:xfrm>
            <a:off x="6446580" y="1375559"/>
            <a:ext cx="4010748" cy="4647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B050"/>
              </a:buClr>
            </a:pPr>
            <a:r>
              <a:rPr lang="en-US" sz="2400" b="1" u="sng" dirty="0">
                <a:solidFill>
                  <a:srgbClr val="FF0000"/>
                </a:solidFill>
              </a:rPr>
              <a:t>What’s Losing PODs?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50000"/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en-US" sz="2000" b="1" dirty="0"/>
              <a:t>Hard Seltzer</a:t>
            </a:r>
          </a:p>
          <a:p>
            <a:pPr marL="800100" lvl="1" indent="-3429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Big Brands </a:t>
            </a: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ABI, MC, STZ, Sonic, Truly</a:t>
            </a:r>
          </a:p>
          <a:p>
            <a:pPr marL="800100" lvl="1" indent="-3429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Regional &amp; Local also scrutinized</a:t>
            </a:r>
          </a:p>
          <a:p>
            <a:pPr marL="800100" lvl="1" indent="-3429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i="1" dirty="0"/>
              <a:t>…but </a:t>
            </a:r>
            <a:r>
              <a:rPr lang="en-US" sz="1400" b="1" i="1" dirty="0"/>
              <a:t>NOT</a:t>
            </a:r>
            <a:r>
              <a:rPr lang="en-US" sz="1400" i="1" dirty="0"/>
              <a:t> White Claw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50000"/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en-US" sz="2000" b="1" dirty="0"/>
              <a:t>Domestic Lagers</a:t>
            </a:r>
          </a:p>
          <a:p>
            <a:pPr marL="800100" lvl="1" indent="-3429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Bud Light Next</a:t>
            </a:r>
          </a:p>
          <a:p>
            <a:pPr marL="800100" lvl="1" indent="-3429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Bud/Miller/Coors extensions</a:t>
            </a:r>
          </a:p>
          <a:p>
            <a:pPr marL="800100" lvl="1" indent="-3429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Inefficient Pack Sizes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50000"/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en-US" sz="2000" b="1" dirty="0"/>
              <a:t>Craft</a:t>
            </a:r>
          </a:p>
          <a:p>
            <a:pPr marL="800100" lvl="1" indent="-3429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Macro-owned Brands</a:t>
            </a:r>
          </a:p>
          <a:p>
            <a:pPr marL="800100" lvl="1" indent="-3429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Selective on Regional</a:t>
            </a:r>
          </a:p>
          <a:p>
            <a:pPr marL="800100" lvl="1" indent="-3429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i="1" dirty="0"/>
              <a:t>Kirin-Lion exempt from shuffle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50000"/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en-US" sz="2000" b="1" dirty="0"/>
              <a:t>Bombers</a:t>
            </a:r>
          </a:p>
          <a:p>
            <a:pPr marL="800100" lvl="1" indent="-3429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Niche format gets even smaller</a:t>
            </a:r>
          </a:p>
        </p:txBody>
      </p:sp>
    </p:spTree>
    <p:extLst>
      <p:ext uri="{BB962C8B-B14F-4D97-AF65-F5344CB8AC3E}">
        <p14:creationId xmlns:p14="http://schemas.microsoft.com/office/powerpoint/2010/main" val="316251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Dollar Sales Trends – Total US by Class of Trade</a:t>
            </a:r>
            <a:br>
              <a:rPr lang="en-US" sz="3600" dirty="0"/>
            </a:br>
            <a:r>
              <a:rPr lang="en-US" sz="2800" dirty="0"/>
              <a:t>YTD 2023 w/e May 6,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9408B-D4ED-4811-8EC3-CE55000B55B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 Retail Measurement BEER | </a:t>
            </a:r>
            <a:r>
              <a:rPr lang="pl-PL" sz="1000" dirty="0">
                <a:solidFill>
                  <a:schemeClr val="bg1"/>
                </a:solidFill>
              </a:rPr>
              <a:t>YTD 2023 W/E 05/06/23</a:t>
            </a:r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CC975A0-573D-430A-AF33-0D5BEDC6FE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138412"/>
              </p:ext>
            </p:extLst>
          </p:nvPr>
        </p:nvGraphicFramePr>
        <p:xfrm>
          <a:off x="265113" y="1993392"/>
          <a:ext cx="11661775" cy="347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868197" imgH="3238474" progId="Excel.Sheet.12">
                  <p:embed/>
                </p:oleObj>
              </mc:Choice>
              <mc:Fallback>
                <p:oleObj name="Worksheet" r:id="rId3" imgW="10868197" imgH="323847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113" y="1993392"/>
                        <a:ext cx="11661775" cy="347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C0003A3-F0BD-4668-BF93-F42A2AA59CD0}"/>
              </a:ext>
            </a:extLst>
          </p:cNvPr>
          <p:cNvSpPr/>
          <p:nvPr/>
        </p:nvSpPr>
        <p:spPr>
          <a:xfrm>
            <a:off x="2472397" y="2007126"/>
            <a:ext cx="1888588" cy="344728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D7CBC-C0D5-49EE-A2B8-B90BCE6B0B9A}"/>
              </a:ext>
            </a:extLst>
          </p:cNvPr>
          <p:cNvSpPr/>
          <p:nvPr/>
        </p:nvSpPr>
        <p:spPr>
          <a:xfrm>
            <a:off x="261780" y="4546488"/>
            <a:ext cx="11658600" cy="2194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1722A0B-6772-213A-FA4C-B6657BB81411}"/>
              </a:ext>
            </a:extLst>
          </p:cNvPr>
          <p:cNvCxnSpPr/>
          <p:nvPr/>
        </p:nvCxnSpPr>
        <p:spPr>
          <a:xfrm>
            <a:off x="5646656" y="4289196"/>
            <a:ext cx="301658" cy="34879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E5313F-C307-37D6-7DD8-B4D983E41514}"/>
              </a:ext>
            </a:extLst>
          </p:cNvPr>
          <p:cNvCxnSpPr/>
          <p:nvPr/>
        </p:nvCxnSpPr>
        <p:spPr>
          <a:xfrm>
            <a:off x="7513333" y="4289196"/>
            <a:ext cx="301658" cy="34879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B9BD9A0-EBD9-A47B-17F3-D8D82C3C4153}"/>
              </a:ext>
            </a:extLst>
          </p:cNvPr>
          <p:cNvCxnSpPr/>
          <p:nvPr/>
        </p:nvCxnSpPr>
        <p:spPr>
          <a:xfrm>
            <a:off x="9380010" y="4289196"/>
            <a:ext cx="301658" cy="34879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A03378-4336-21E0-AA23-40D0F890FB1F}"/>
              </a:ext>
            </a:extLst>
          </p:cNvPr>
          <p:cNvCxnSpPr/>
          <p:nvPr/>
        </p:nvCxnSpPr>
        <p:spPr>
          <a:xfrm>
            <a:off x="11246686" y="4289196"/>
            <a:ext cx="301658" cy="3487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8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3-Tier Growth Strategies</a:t>
            </a:r>
            <a:br>
              <a:rPr lang="en-US" sz="3600" dirty="0"/>
            </a:br>
            <a:r>
              <a:rPr lang="en-US" sz="2800" dirty="0"/>
              <a:t>2023/2024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67220"/>
            <a:ext cx="11582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i="1" u="sng" dirty="0"/>
          </a:p>
          <a:p>
            <a:endParaRPr lang="en-US" sz="1600" b="1" i="1" u="sng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Beyond Beer		  	1. Logistics/Reduce Operating Costs		1. Grow </a:t>
            </a:r>
            <a:r>
              <a:rPr lang="en-US" b="1" dirty="0" err="1"/>
              <a:t>RTD’s</a:t>
            </a:r>
            <a:endParaRPr lang="en-US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Partnerships/JV’s	 	2. RTD/Flavor/NA Beverages			2. Maximize Shelf Space $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Reassess Core Portfolio  		3. COT Programs/Routes			3. Reduce Inventory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DTC/E-Commerce	  	4. High-End/Velocity Brands			4. Build Shopper Loyalty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Chain Focus		 	5. Reallocate Resources			5. Manage Price Points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Expansion/Contraction  		6. M&amp;A vs. SELL				6. Drive In-Store Traffic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Own-Premise		 	7. Change Delivery/Service Model		7. Flavors/Import Focus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Reduce Headcount	 	8. Retain Quality People			8. Variety &amp; Assortment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Contract Production	  	9. Inventory Management			9. Reduce SKU Count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 Increase Media/Marketing $ 	10. E-Commerce Research			10. Single Serve Expansion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62000" y="2951976"/>
            <a:ext cx="2819400" cy="377851"/>
          </a:xfrm>
          <a:prstGeom prst="roundRect">
            <a:avLst/>
          </a:prstGeom>
          <a:noFill/>
          <a:ln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62000" y="5018070"/>
            <a:ext cx="2590800" cy="377851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6B9668-EE67-473B-AFA4-C22082F8DA38}"/>
              </a:ext>
            </a:extLst>
          </p:cNvPr>
          <p:cNvSpPr/>
          <p:nvPr/>
        </p:nvSpPr>
        <p:spPr>
          <a:xfrm>
            <a:off x="-228600" y="990600"/>
            <a:ext cx="1318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        </a:t>
            </a:r>
            <a:r>
              <a:rPr lang="en-US" sz="2400" b="1" i="1" u="sng" dirty="0" err="1">
                <a:solidFill>
                  <a:srgbClr val="FF0000"/>
                </a:solidFill>
              </a:rPr>
              <a:t>MFTR</a:t>
            </a:r>
            <a:r>
              <a:rPr lang="en-US" sz="2400" b="1" i="1" u="sng" dirty="0">
                <a:solidFill>
                  <a:srgbClr val="FF0000"/>
                </a:solidFill>
              </a:rPr>
              <a:t>. (346/409)</a:t>
            </a:r>
            <a:r>
              <a:rPr lang="en-US" sz="2400" b="1" i="1" dirty="0">
                <a:solidFill>
                  <a:srgbClr val="FF0000"/>
                </a:solidFill>
              </a:rPr>
              <a:t>          </a:t>
            </a:r>
            <a:r>
              <a:rPr lang="en-US" sz="2400" b="1" i="1" dirty="0"/>
              <a:t>    </a:t>
            </a:r>
            <a:r>
              <a:rPr lang="en-US" sz="2400" b="1" i="1" dirty="0">
                <a:solidFill>
                  <a:srgbClr val="0033CC"/>
                </a:solidFill>
              </a:rPr>
              <a:t>         </a:t>
            </a:r>
            <a:r>
              <a:rPr lang="en-US" sz="2400" b="1" i="1" u="sng" dirty="0">
                <a:solidFill>
                  <a:srgbClr val="0033CC"/>
                </a:solidFill>
              </a:rPr>
              <a:t>DISTRIBUTOR (288/301)</a:t>
            </a:r>
            <a:r>
              <a:rPr lang="en-US" sz="2400" b="1" i="1" dirty="0">
                <a:solidFill>
                  <a:srgbClr val="0033CC"/>
                </a:solidFill>
              </a:rPr>
              <a:t>         </a:t>
            </a:r>
            <a:r>
              <a:rPr lang="en-US" sz="2400" b="1" i="1" dirty="0"/>
              <a:t>   	          </a:t>
            </a:r>
            <a:r>
              <a:rPr lang="en-US" sz="2400" b="1" i="1" u="sng" dirty="0">
                <a:solidFill>
                  <a:srgbClr val="008000"/>
                </a:solidFill>
              </a:rPr>
              <a:t>RETAILER (119/126)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6AFB43-57DB-4B9F-899A-88704B9F1282}"/>
              </a:ext>
            </a:extLst>
          </p:cNvPr>
          <p:cNvSpPr/>
          <p:nvPr/>
        </p:nvSpPr>
        <p:spPr>
          <a:xfrm>
            <a:off x="457200" y="1611868"/>
            <a:ext cx="117197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Alternative $$$ Ventures          	</a:t>
            </a:r>
            <a:r>
              <a:rPr lang="en-US" b="1" i="1" dirty="0">
                <a:solidFill>
                  <a:srgbClr val="0033CC"/>
                </a:solidFill>
              </a:rPr>
              <a:t>Focus Execution/Expansion                       	 </a:t>
            </a:r>
            <a:r>
              <a:rPr lang="en-US" b="1" i="1" dirty="0">
                <a:solidFill>
                  <a:srgbClr val="008000"/>
                </a:solidFill>
              </a:rPr>
              <a:t>Consumers/Space Mgmt.</a:t>
            </a: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A046506D-7C67-48BC-A973-71854B51688E}"/>
              </a:ext>
            </a:extLst>
          </p:cNvPr>
          <p:cNvSpPr/>
          <p:nvPr/>
        </p:nvSpPr>
        <p:spPr>
          <a:xfrm>
            <a:off x="4400550" y="2534037"/>
            <a:ext cx="3200400" cy="377851"/>
          </a:xfrm>
          <a:prstGeom prst="roundRect">
            <a:avLst/>
          </a:prstGeom>
          <a:noFill/>
          <a:ln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1750436F-170E-4582-B4F9-1FC388BBE819}"/>
              </a:ext>
            </a:extLst>
          </p:cNvPr>
          <p:cNvSpPr/>
          <p:nvPr/>
        </p:nvSpPr>
        <p:spPr>
          <a:xfrm>
            <a:off x="8991600" y="2151191"/>
            <a:ext cx="1981200" cy="377851"/>
          </a:xfrm>
          <a:prstGeom prst="roundRect">
            <a:avLst/>
          </a:prstGeom>
          <a:noFill/>
          <a:ln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DA426768-24F5-4909-96D3-587805F6DEC5}"/>
              </a:ext>
            </a:extLst>
          </p:cNvPr>
          <p:cNvSpPr/>
          <p:nvPr/>
        </p:nvSpPr>
        <p:spPr>
          <a:xfrm>
            <a:off x="4400550" y="5438209"/>
            <a:ext cx="2895600" cy="377851"/>
          </a:xfrm>
          <a:prstGeom prst="roundRect">
            <a:avLst/>
          </a:prstGeom>
          <a:noFill/>
          <a:ln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8">
            <a:extLst>
              <a:ext uri="{FF2B5EF4-FFF2-40B4-BE49-F238E27FC236}">
                <a16:creationId xmlns:a16="http://schemas.microsoft.com/office/drawing/2014/main" id="{B5367C71-7FEB-4C70-95ED-D76A3FC1C4D8}"/>
              </a:ext>
            </a:extLst>
          </p:cNvPr>
          <p:cNvSpPr/>
          <p:nvPr/>
        </p:nvSpPr>
        <p:spPr>
          <a:xfrm>
            <a:off x="9010650" y="2963942"/>
            <a:ext cx="2343150" cy="377851"/>
          </a:xfrm>
          <a:prstGeom prst="roundRect">
            <a:avLst/>
          </a:prstGeom>
          <a:noFill/>
          <a:ln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13">
            <a:extLst>
              <a:ext uri="{FF2B5EF4-FFF2-40B4-BE49-F238E27FC236}">
                <a16:creationId xmlns:a16="http://schemas.microsoft.com/office/drawing/2014/main" id="{B13D3C68-DF51-4B91-9A0A-ABE931D8E0B4}"/>
              </a:ext>
            </a:extLst>
          </p:cNvPr>
          <p:cNvSpPr/>
          <p:nvPr/>
        </p:nvSpPr>
        <p:spPr>
          <a:xfrm>
            <a:off x="4400550" y="5022441"/>
            <a:ext cx="2743200" cy="35118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13">
            <a:extLst>
              <a:ext uri="{FF2B5EF4-FFF2-40B4-BE49-F238E27FC236}">
                <a16:creationId xmlns:a16="http://schemas.microsoft.com/office/drawing/2014/main" id="{8B171E21-81AB-4E8D-BDD7-03459A8B1FCE}"/>
              </a:ext>
            </a:extLst>
          </p:cNvPr>
          <p:cNvSpPr/>
          <p:nvPr/>
        </p:nvSpPr>
        <p:spPr>
          <a:xfrm>
            <a:off x="8991600" y="3764580"/>
            <a:ext cx="2743200" cy="377851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13">
            <a:extLst>
              <a:ext uri="{FF2B5EF4-FFF2-40B4-BE49-F238E27FC236}">
                <a16:creationId xmlns:a16="http://schemas.microsoft.com/office/drawing/2014/main" id="{C4BD20F7-014F-49B2-B996-838591E22CDE}"/>
              </a:ext>
            </a:extLst>
          </p:cNvPr>
          <p:cNvSpPr/>
          <p:nvPr/>
        </p:nvSpPr>
        <p:spPr>
          <a:xfrm>
            <a:off x="4400550" y="4190639"/>
            <a:ext cx="2743200" cy="377851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13">
            <a:extLst>
              <a:ext uri="{FF2B5EF4-FFF2-40B4-BE49-F238E27FC236}">
                <a16:creationId xmlns:a16="http://schemas.microsoft.com/office/drawing/2014/main" id="{F68F5EAC-E2ED-408C-9A02-5D646D148896}"/>
              </a:ext>
            </a:extLst>
          </p:cNvPr>
          <p:cNvSpPr/>
          <p:nvPr/>
        </p:nvSpPr>
        <p:spPr>
          <a:xfrm>
            <a:off x="762000" y="2522520"/>
            <a:ext cx="2514600" cy="377851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8">
            <a:extLst>
              <a:ext uri="{FF2B5EF4-FFF2-40B4-BE49-F238E27FC236}">
                <a16:creationId xmlns:a16="http://schemas.microsoft.com/office/drawing/2014/main" id="{488D6C4A-8ADA-45B3-8207-8C86CA81AF11}"/>
              </a:ext>
            </a:extLst>
          </p:cNvPr>
          <p:cNvSpPr/>
          <p:nvPr/>
        </p:nvSpPr>
        <p:spPr>
          <a:xfrm>
            <a:off x="9010650" y="4605929"/>
            <a:ext cx="2558177" cy="377851"/>
          </a:xfrm>
          <a:prstGeom prst="roundRect">
            <a:avLst/>
          </a:prstGeom>
          <a:noFill/>
          <a:ln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F201D90B-9166-4065-8312-920744692654}"/>
              </a:ext>
            </a:extLst>
          </p:cNvPr>
          <p:cNvSpPr/>
          <p:nvPr/>
        </p:nvSpPr>
        <p:spPr>
          <a:xfrm>
            <a:off x="4400550" y="3386729"/>
            <a:ext cx="3200400" cy="377851"/>
          </a:xfrm>
          <a:prstGeom prst="roundRect">
            <a:avLst/>
          </a:prstGeom>
          <a:noFill/>
          <a:ln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8">
            <a:extLst>
              <a:ext uri="{FF2B5EF4-FFF2-40B4-BE49-F238E27FC236}">
                <a16:creationId xmlns:a16="http://schemas.microsoft.com/office/drawing/2014/main" id="{B6241D9C-8748-43C9-9E44-4F38061FB1C0}"/>
              </a:ext>
            </a:extLst>
          </p:cNvPr>
          <p:cNvSpPr/>
          <p:nvPr/>
        </p:nvSpPr>
        <p:spPr>
          <a:xfrm>
            <a:off x="762000" y="4205878"/>
            <a:ext cx="2724150" cy="740462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51D53A3-AA0A-482C-9F71-8DBFE0E85A24}"/>
              </a:ext>
            </a:extLst>
          </p:cNvPr>
          <p:cNvSpPr/>
          <p:nvPr/>
        </p:nvSpPr>
        <p:spPr>
          <a:xfrm>
            <a:off x="3791111" y="585581"/>
            <a:ext cx="1447800" cy="293132"/>
          </a:xfrm>
          <a:prstGeom prst="rightArrow">
            <a:avLst/>
          </a:prstGeom>
          <a:solidFill>
            <a:srgbClr val="0033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845B28E-CC36-4ADA-9697-2E003248697F}"/>
              </a:ext>
            </a:extLst>
          </p:cNvPr>
          <p:cNvSpPr/>
          <p:nvPr/>
        </p:nvSpPr>
        <p:spPr>
          <a:xfrm rot="10800000">
            <a:off x="7037231" y="585581"/>
            <a:ext cx="1447800" cy="293132"/>
          </a:xfrm>
          <a:prstGeom prst="rightArrow">
            <a:avLst/>
          </a:prstGeom>
          <a:solidFill>
            <a:srgbClr val="0033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5AE5F5-D5B9-B26D-19C3-1B65FC858D52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GB" sz="1000" dirty="0">
                <a:solidFill>
                  <a:schemeClr val="bg1"/>
                </a:solidFill>
              </a:rPr>
              <a:t>Source:  BUMP Williams Consulting</a:t>
            </a:r>
          </a:p>
        </p:txBody>
      </p:sp>
    </p:spTree>
    <p:extLst>
      <p:ext uri="{BB962C8B-B14F-4D97-AF65-F5344CB8AC3E}">
        <p14:creationId xmlns:p14="http://schemas.microsoft.com/office/powerpoint/2010/main" val="15211657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Glossary of Common Facts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69408B-D4ED-4811-8EC3-CE55000B55B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3241" y="1244101"/>
          <a:ext cx="11425518" cy="228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7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8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130"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Volume &amp; Share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347">
                <a:tc>
                  <a:txBody>
                    <a:bodyPr/>
                    <a:lstStyle/>
                    <a:p>
                      <a:r>
                        <a:rPr lang="en-US" sz="1200" dirty="0"/>
                        <a:t>Volume ($, Units, EQ)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Actual sales in all stores that sold the product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347">
                <a:tc>
                  <a:txBody>
                    <a:bodyPr/>
                    <a:lstStyle/>
                    <a:p>
                      <a:r>
                        <a:rPr lang="en-US" sz="1200" dirty="0"/>
                        <a:t>Share ($, Units, EQ)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Percent of volume a product represents of a </a:t>
                      </a:r>
                      <a:r>
                        <a:rPr lang="en-US" sz="1200" b="1" dirty="0"/>
                        <a:t>product segment</a:t>
                      </a:r>
                      <a:r>
                        <a:rPr lang="en-US" sz="1200" dirty="0"/>
                        <a:t> (or </a:t>
                      </a:r>
                      <a:r>
                        <a:rPr lang="en-US" sz="1200" b="1" dirty="0"/>
                        <a:t>geography</a:t>
                      </a:r>
                      <a:r>
                        <a:rPr lang="en-US" sz="1200" dirty="0"/>
                        <a:t>) ( = (Vol of product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/ Vol of the </a:t>
                      </a:r>
                      <a:r>
                        <a:rPr lang="en-US" sz="1200" b="1" dirty="0"/>
                        <a:t>product segment</a:t>
                      </a:r>
                      <a:r>
                        <a:rPr lang="en-US" sz="1200" dirty="0"/>
                        <a:t> (or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="1" dirty="0"/>
                        <a:t>geography</a:t>
                      </a:r>
                      <a:r>
                        <a:rPr lang="en-US" sz="1200" dirty="0"/>
                        <a:t>) * 100)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347">
                <a:tc>
                  <a:txBody>
                    <a:bodyPr/>
                    <a:lstStyle/>
                    <a:p>
                      <a:r>
                        <a:rPr lang="en-US" sz="1200" dirty="0"/>
                        <a:t>Base ($, Units, EQ)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Expected</a:t>
                      </a:r>
                      <a:r>
                        <a:rPr lang="en-US" sz="1200" dirty="0"/>
                        <a:t> sales in all stores in the absence of any trade promotion; Nielsen derived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347">
                <a:tc>
                  <a:txBody>
                    <a:bodyPr/>
                    <a:lstStyle/>
                    <a:p>
                      <a:r>
                        <a:rPr lang="en-US" sz="1200" dirty="0"/>
                        <a:t>Incremental ($, Units, EQ)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Additional</a:t>
                      </a:r>
                      <a:r>
                        <a:rPr lang="en-US" sz="1200" dirty="0"/>
                        <a:t> sales above and beyond baseline volume ( = Total Volume – Baseline Volume)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347">
                <a:tc>
                  <a:txBody>
                    <a:bodyPr/>
                    <a:lstStyle/>
                    <a:p>
                      <a:r>
                        <a:rPr lang="en-US" sz="1200" dirty="0"/>
                        <a:t>Promoted ($, Units, EQ)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Total sales across all stores that ran a trade promotion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347">
                <a:tc>
                  <a:txBody>
                    <a:bodyPr/>
                    <a:lstStyle/>
                    <a:p>
                      <a:r>
                        <a:rPr lang="en-US" sz="1200" dirty="0"/>
                        <a:t>Non Promoted ($, Units,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EQ)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Total sales across all stores that </a:t>
                      </a:r>
                      <a:r>
                        <a:rPr lang="en-US" sz="1200" b="1" dirty="0"/>
                        <a:t>did NOT run</a:t>
                      </a:r>
                      <a:r>
                        <a:rPr lang="en-US" sz="1200" dirty="0"/>
                        <a:t> a trade promotion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347">
                <a:tc>
                  <a:txBody>
                    <a:bodyPr/>
                    <a:lstStyle/>
                    <a:p>
                      <a:r>
                        <a:rPr lang="en-US" sz="1200" dirty="0"/>
                        <a:t>Subsidized 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The portion of promoted volume that would have sold in the absence of any trade promotion ( =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Baseline Volume – Non-Promoted Volume)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83241" y="3647338"/>
          <a:ext cx="11425518" cy="256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23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130"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Distribution / Velocity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347">
                <a:tc>
                  <a:txBody>
                    <a:bodyPr/>
                    <a:lstStyle/>
                    <a:p>
                      <a:r>
                        <a:rPr lang="en-US" sz="1200" dirty="0"/>
                        <a:t>% ACV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Measures the weekly presence of a product in a store weighted by the importance of that store to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the total geography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347">
                <a:tc>
                  <a:txBody>
                    <a:bodyPr/>
                    <a:lstStyle/>
                    <a:p>
                      <a:r>
                        <a:rPr lang="en-US" sz="1200" dirty="0"/>
                        <a:t>% ACV Reach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Measures the total distribution build across a time period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347">
                <a:tc>
                  <a:txBody>
                    <a:bodyPr/>
                    <a:lstStyle/>
                    <a:p>
                      <a:r>
                        <a:rPr lang="en-US" sz="1200" dirty="0"/>
                        <a:t>Total Distribution Points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(TDPs)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The cumulative %ACV for each item within a product aggregate (= Sum the %ACV of all UPCs making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up a product aggregate)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347">
                <a:tc>
                  <a:txBody>
                    <a:bodyPr/>
                    <a:lstStyle/>
                    <a:p>
                      <a:r>
                        <a:rPr lang="en-US" sz="1200" dirty="0"/>
                        <a:t>Average # Items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Measures the number of items carried in a store during a specific time period ( = TDP / %ACV)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347">
                <a:tc>
                  <a:txBody>
                    <a:bodyPr/>
                    <a:lstStyle/>
                    <a:p>
                      <a:r>
                        <a:rPr lang="en-US" sz="1200" dirty="0"/>
                        <a:t>Sales per Million ($, Units, EQ)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Volume sales represented for each $1MM of ACV sold (use to compare products across geographies)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( = Volume / $1 Million of ACV)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347">
                <a:tc>
                  <a:txBody>
                    <a:bodyPr/>
                    <a:lstStyle/>
                    <a:p>
                      <a:r>
                        <a:rPr lang="en-US" sz="1200" dirty="0"/>
                        <a:t>Sales per Pt of Distribution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($, Units, EQ)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Volume sales represented by each point of distribution (use to compare products within one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geography) ( = Volume / %ACV)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347">
                <a:tc>
                  <a:txBody>
                    <a:bodyPr/>
                    <a:lstStyle/>
                    <a:p>
                      <a:r>
                        <a:rPr lang="en-US" sz="1200" dirty="0"/>
                        <a:t>Sales per TDP ($, Units, EQ)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Volume sales represented by every point of distribution ( = Volume / TDP)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347">
                <a:tc>
                  <a:txBody>
                    <a:bodyPr/>
                    <a:lstStyle/>
                    <a:p>
                      <a:r>
                        <a:rPr lang="en-US" sz="1200" dirty="0"/>
                        <a:t>Volume per Store Week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Selling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Measures the average weekly volume in an average store for the selected time period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Google Shape;14;p1" descr="N-Element-Tab-Blu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08759" y="0"/>
            <a:ext cx="236415" cy="3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6436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Glossary of Common Facts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69408B-D4ED-4811-8EC3-CE55000B55B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3241" y="1244101"/>
          <a:ext cx="11425518" cy="1645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7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8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130"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Price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347">
                <a:tc>
                  <a:txBody>
                    <a:bodyPr/>
                    <a:lstStyle/>
                    <a:p>
                      <a:r>
                        <a:rPr lang="en-US" sz="1200" dirty="0"/>
                        <a:t>Average Price (EQ, Unit)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Average price for all scanned sales of a product ( = Total Dollars / Total Units)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347">
                <a:tc>
                  <a:txBody>
                    <a:bodyPr/>
                    <a:lstStyle/>
                    <a:p>
                      <a:r>
                        <a:rPr lang="en-US" sz="1200" dirty="0"/>
                        <a:t>Base Price (EQ, Unit)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Average price in stores in the absence of any promotion; everyday price ( = Baseline Dollars /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Baseline Units)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347">
                <a:tc>
                  <a:txBody>
                    <a:bodyPr/>
                    <a:lstStyle/>
                    <a:p>
                      <a:r>
                        <a:rPr lang="en-US" sz="1200" dirty="0"/>
                        <a:t>Promoted Price (EQ, Unit)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Average price in stores that ran trade promotions ( = Promoted Dollars / Promoted Units)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347">
                <a:tc>
                  <a:txBody>
                    <a:bodyPr/>
                    <a:lstStyle/>
                    <a:p>
                      <a:r>
                        <a:rPr lang="en-US" sz="1200" dirty="0"/>
                        <a:t>Non-Promoted Price (EQ,</a:t>
                      </a:r>
                    </a:p>
                    <a:p>
                      <a:r>
                        <a:rPr lang="en-US" sz="1200" dirty="0"/>
                        <a:t>Unit)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Average price in stores that did not run trade promotions ( = Non-Promoted Dollars / Non-Promoted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Units)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3241" y="3128282"/>
          <a:ext cx="11425518" cy="265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7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8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Promotion (Causal)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347">
                <a:tc>
                  <a:txBody>
                    <a:bodyPr/>
                    <a:lstStyle/>
                    <a:p>
                      <a:r>
                        <a:rPr lang="en-US" sz="1200" dirty="0"/>
                        <a:t>Feature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Print ad placed in store flyers or circulars by the retailer used to promote products. Contains A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(major), B (small) or C (line) or Coupon ads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347">
                <a:tc>
                  <a:txBody>
                    <a:bodyPr/>
                    <a:lstStyle/>
                    <a:p>
                      <a:r>
                        <a:rPr lang="en-US" sz="1200" dirty="0"/>
                        <a:t>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Temporary secondary stocking location for a product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347">
                <a:tc>
                  <a:txBody>
                    <a:bodyPr/>
                    <a:lstStyle/>
                    <a:p>
                      <a:r>
                        <a:rPr lang="en-US" sz="1200" dirty="0"/>
                        <a:t>Price Decrease (Temporary</a:t>
                      </a:r>
                    </a:p>
                    <a:p>
                      <a:r>
                        <a:rPr lang="en-US" sz="1200" dirty="0"/>
                        <a:t>Price Reduction)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 5% discount (or more) off a product’s regular price for 7 weeks or less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347">
                <a:tc>
                  <a:txBody>
                    <a:bodyPr/>
                    <a:lstStyle/>
                    <a:p>
                      <a:r>
                        <a:rPr lang="en-US" sz="1200" dirty="0"/>
                        <a:t>% Lift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The percent increase in volume relative to expected volume ( = (Incremental / Baseline) * 100)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347">
                <a:tc>
                  <a:txBody>
                    <a:bodyPr/>
                    <a:lstStyle/>
                    <a:p>
                      <a:r>
                        <a:rPr lang="en-US" sz="1200" dirty="0"/>
                        <a:t>Efficiency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The percentage of volume that was incremental to the total promoted volume ( = Promoted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Incremental Volume / Promoted Volume) * 100)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347">
                <a:tc>
                  <a:txBody>
                    <a:bodyPr/>
                    <a:lstStyle/>
                    <a:p>
                      <a:r>
                        <a:rPr lang="en-US" sz="1200" dirty="0"/>
                        <a:t>%ACV (any tactic)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% of ACV of the stores that sold at least one unit on deal during the time period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347">
                <a:tc>
                  <a:txBody>
                    <a:bodyPr/>
                    <a:lstStyle/>
                    <a:p>
                      <a:r>
                        <a:rPr lang="en-US" sz="1200" dirty="0" err="1"/>
                        <a:t>Cume</a:t>
                      </a:r>
                      <a:r>
                        <a:rPr lang="en-US" sz="1200" dirty="0"/>
                        <a:t> Weighted Weeks</a:t>
                      </a:r>
                    </a:p>
                    <a:p>
                      <a:r>
                        <a:rPr lang="en-US" sz="1200" dirty="0"/>
                        <a:t>(CWW)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Number of weeks a product received 100% distribution (%ACV) while on deal; available across tactics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Google Shape;14;p1" descr="N-Element-Tab-Blu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08759" y="0"/>
            <a:ext cx="236415" cy="3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4848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Abbreviations &amp; Variants Used in AOD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9408B-D4ED-4811-8EC3-CE55000B55B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200080"/>
            <a:ext cx="3231102" cy="5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649" y="1200080"/>
            <a:ext cx="6446031" cy="5029200"/>
          </a:xfrm>
          <a:prstGeom prst="rect">
            <a:avLst/>
          </a:prstGeom>
        </p:spPr>
      </p:pic>
      <p:pic>
        <p:nvPicPr>
          <p:cNvPr id="6" name="Google Shape;14;p1" descr="N-Element-Tab-Blue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08759" y="0"/>
            <a:ext cx="236415" cy="3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4001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Weighted Distribution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69408B-D4ED-4811-8EC3-CE55000B55B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153" y="1290918"/>
            <a:ext cx="1175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AEEF"/>
                </a:solidFill>
              </a:rPr>
              <a:t>MOVE FROM “%ACV WHERE DIST” TO “WGHTD DIST” AS STANDARD BEVAL DISTRIBUTION MEASURE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5153" y="2103733"/>
            <a:ext cx="411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What is Weighted Distribution?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>
                <a:solidFill>
                  <a:srgbClr val="FFC000"/>
                </a:solidFill>
              </a:rPr>
              <a:t>Weighted Distribution</a:t>
            </a:r>
            <a:r>
              <a:rPr lang="en-US" dirty="0"/>
              <a:t>, often referred to as “Category Weighted Distribution”, is a better indicator of where consumers look to buy a particular category or product.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While “%ACV where </a:t>
            </a:r>
            <a:r>
              <a:rPr lang="en-US" dirty="0" err="1"/>
              <a:t>Dist</a:t>
            </a:r>
            <a:r>
              <a:rPr lang="en-US" dirty="0"/>
              <a:t>” is often used as a rough surrogate for Weighted </a:t>
            </a:r>
            <a:r>
              <a:rPr lang="en-US" dirty="0" err="1"/>
              <a:t>Dist</a:t>
            </a:r>
            <a:r>
              <a:rPr lang="en-US" dirty="0"/>
              <a:t>, the risk of using ACV alone is over-emphasizing high traffic stores where a product category may be available, but not purchased at a rate indicative of the store’s overall volume.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891" y="1945767"/>
            <a:ext cx="7258050" cy="42862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11908" y="5889812"/>
            <a:ext cx="6933245" cy="27432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oogle Shape;14;p1" descr="N-Element-Tab-Blu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08759" y="0"/>
            <a:ext cx="236415" cy="339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083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Dollar Sales Trends – Time Splits</a:t>
            </a:r>
            <a:br>
              <a:rPr lang="en-US" sz="3600" dirty="0"/>
            </a:br>
            <a:r>
              <a:rPr lang="en-US" sz="2800" dirty="0"/>
              <a:t>Total US xAOC + Liquor Plus + Convenience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9408B-D4ED-4811-8EC3-CE55000B55B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 Retail Measurement BEER | </a:t>
            </a:r>
            <a:r>
              <a:rPr lang="pl-PL" sz="1000" dirty="0">
                <a:solidFill>
                  <a:schemeClr val="bg1"/>
                </a:solidFill>
              </a:rPr>
              <a:t>YTD 2023 W/E 05/06/23</a:t>
            </a:r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789E810-3BA2-40BE-ACAC-28252A529F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63069"/>
              </p:ext>
            </p:extLst>
          </p:nvPr>
        </p:nvGraphicFramePr>
        <p:xfrm>
          <a:off x="2156619" y="1993900"/>
          <a:ext cx="7878763" cy="347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43632" imgH="3238474" progId="Excel.Sheet.12">
                  <p:embed/>
                </p:oleObj>
              </mc:Choice>
              <mc:Fallback>
                <p:oleObj name="Worksheet" r:id="rId2" imgW="7343632" imgH="323847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56619" y="1993900"/>
                        <a:ext cx="7878763" cy="347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6470D59B-B040-4C70-B27E-20073F4B536D}"/>
              </a:ext>
            </a:extLst>
          </p:cNvPr>
          <p:cNvSpPr/>
          <p:nvPr/>
        </p:nvSpPr>
        <p:spPr>
          <a:xfrm>
            <a:off x="4373348" y="1544298"/>
            <a:ext cx="5666590" cy="365760"/>
          </a:xfrm>
          <a:prstGeom prst="rightArrow">
            <a:avLst/>
          </a:prstGeom>
          <a:gradFill flip="none" rotWithShape="1">
            <a:gsLst>
              <a:gs pos="0">
                <a:srgbClr val="006600"/>
              </a:gs>
              <a:gs pos="50000">
                <a:srgbClr val="00B050"/>
              </a:gs>
              <a:gs pos="100000">
                <a:srgbClr val="FFC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3C49B5-57AD-2DB2-13D2-0A74A0150C99}"/>
              </a:ext>
            </a:extLst>
          </p:cNvPr>
          <p:cNvSpPr/>
          <p:nvPr/>
        </p:nvSpPr>
        <p:spPr>
          <a:xfrm>
            <a:off x="6256116" y="2007126"/>
            <a:ext cx="1888588" cy="344728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F643EC-AEB8-1FC3-AF4F-8550EAF0FCD5}"/>
              </a:ext>
            </a:extLst>
          </p:cNvPr>
          <p:cNvSpPr/>
          <p:nvPr/>
        </p:nvSpPr>
        <p:spPr>
          <a:xfrm>
            <a:off x="2164080" y="4546490"/>
            <a:ext cx="7863840" cy="2194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1FC42-C47F-C05F-2695-FE8E1E5F23C2}"/>
              </a:ext>
            </a:extLst>
          </p:cNvPr>
          <p:cNvSpPr txBox="1"/>
          <p:nvPr/>
        </p:nvSpPr>
        <p:spPr>
          <a:xfrm>
            <a:off x="10030115" y="4477735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AEEF"/>
                </a:solidFill>
              </a:rPr>
              <a:t>#3 over L4W</a:t>
            </a:r>
          </a:p>
        </p:txBody>
      </p:sp>
    </p:spTree>
    <p:extLst>
      <p:ext uri="{BB962C8B-B14F-4D97-AF65-F5344CB8AC3E}">
        <p14:creationId xmlns:p14="http://schemas.microsoft.com/office/powerpoint/2010/main" val="11949489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0A983AE-6277-A28A-265C-63520A844EF4}"/>
              </a:ext>
            </a:extLst>
          </p:cNvPr>
          <p:cNvGrpSpPr/>
          <p:nvPr/>
        </p:nvGrpSpPr>
        <p:grpSpPr>
          <a:xfrm>
            <a:off x="1593132" y="1163421"/>
            <a:ext cx="9729005" cy="5022277"/>
            <a:chOff x="1593132" y="1163421"/>
            <a:chExt cx="9729005" cy="50222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B5137E9-2501-2E15-1F9E-42E42748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10046" y="1232086"/>
              <a:ext cx="7980330" cy="495361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9DE9D2-A5A9-1253-97E3-FD59C52F2F49}"/>
                </a:ext>
              </a:extLst>
            </p:cNvPr>
            <p:cNvSpPr txBox="1"/>
            <p:nvPr/>
          </p:nvSpPr>
          <p:spPr>
            <a:xfrm>
              <a:off x="1593132" y="3553905"/>
              <a:ext cx="1002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Pacific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7A893A-99CF-3621-0227-133C793081A8}"/>
                </a:ext>
              </a:extLst>
            </p:cNvPr>
            <p:cNvSpPr txBox="1"/>
            <p:nvPr/>
          </p:nvSpPr>
          <p:spPr>
            <a:xfrm>
              <a:off x="3838283" y="1228442"/>
              <a:ext cx="1110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Mountain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9C5845-DF0E-5909-96F2-FF1876C997E5}"/>
                </a:ext>
              </a:extLst>
            </p:cNvPr>
            <p:cNvSpPr txBox="1"/>
            <p:nvPr/>
          </p:nvSpPr>
          <p:spPr>
            <a:xfrm>
              <a:off x="5299979" y="1163421"/>
              <a:ext cx="15617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West</a:t>
              </a:r>
            </a:p>
            <a:p>
              <a:pPr algn="ctr"/>
              <a:r>
                <a:rPr lang="en-US" dirty="0"/>
                <a:t>North Central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B08141-7C9A-ABED-AC51-876DE3095515}"/>
                </a:ext>
              </a:extLst>
            </p:cNvPr>
            <p:cNvSpPr txBox="1"/>
            <p:nvPr/>
          </p:nvSpPr>
          <p:spPr>
            <a:xfrm>
              <a:off x="3634033" y="5625914"/>
              <a:ext cx="2193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West South Central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642BEA-69B1-6424-785B-A160CA605FA4}"/>
                </a:ext>
              </a:extLst>
            </p:cNvPr>
            <p:cNvSpPr txBox="1"/>
            <p:nvPr/>
          </p:nvSpPr>
          <p:spPr>
            <a:xfrm>
              <a:off x="7212594" y="1499689"/>
              <a:ext cx="15617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East</a:t>
              </a:r>
            </a:p>
            <a:p>
              <a:pPr algn="ctr"/>
              <a:r>
                <a:rPr lang="en-US" dirty="0"/>
                <a:t>North Central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0BB9A8-B7BC-F633-4532-4DA967157C09}"/>
                </a:ext>
              </a:extLst>
            </p:cNvPr>
            <p:cNvSpPr txBox="1"/>
            <p:nvPr/>
          </p:nvSpPr>
          <p:spPr>
            <a:xfrm>
              <a:off x="6930817" y="5496531"/>
              <a:ext cx="15617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East South Central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247D77-2228-A2BC-2469-BBE856114B01}"/>
                </a:ext>
              </a:extLst>
            </p:cNvPr>
            <p:cNvSpPr txBox="1"/>
            <p:nvPr/>
          </p:nvSpPr>
          <p:spPr>
            <a:xfrm>
              <a:off x="8962377" y="5127199"/>
              <a:ext cx="2193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South Atlantic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0A9C56-1C76-473D-DF11-89624F58CAA4}"/>
                </a:ext>
              </a:extLst>
            </p:cNvPr>
            <p:cNvSpPr txBox="1"/>
            <p:nvPr/>
          </p:nvSpPr>
          <p:spPr>
            <a:xfrm>
              <a:off x="9760428" y="2131036"/>
              <a:ext cx="1561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New England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AB8F89-28F2-7C5F-9316-BA16E37C6C14}"/>
                </a:ext>
              </a:extLst>
            </p:cNvPr>
            <p:cNvSpPr txBox="1"/>
            <p:nvPr/>
          </p:nvSpPr>
          <p:spPr>
            <a:xfrm>
              <a:off x="9352959" y="2939775"/>
              <a:ext cx="1746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Middle Atlantic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Cider $ Sales &amp; Share Trends, by Division</a:t>
            </a:r>
            <a:br>
              <a:rPr lang="en-US" sz="3600" dirty="0"/>
            </a:br>
            <a:r>
              <a:rPr lang="en-US" sz="2800" dirty="0"/>
              <a:t>*xAOC Channels </a:t>
            </a:r>
            <a:r>
              <a:rPr lang="en-US" sz="2800" i="1" dirty="0"/>
              <a:t>ONLY*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69408B-D4ED-4811-8EC3-CE55000B55B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 Retail Measurement BEER | </a:t>
            </a:r>
            <a:r>
              <a:rPr lang="pl-PL" sz="1000" dirty="0">
                <a:solidFill>
                  <a:schemeClr val="bg1"/>
                </a:solidFill>
              </a:rPr>
              <a:t>YTD 2023 W/E 05/06/23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IRIXLPPT_OBJ_1422008013109234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8953" y="1213527"/>
            <a:ext cx="2286000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Total US xAOC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$ Sales = </a:t>
            </a:r>
            <a:r>
              <a:rPr lang="en-US" b="1" dirty="0">
                <a:solidFill>
                  <a:srgbClr val="00B050"/>
                </a:solidFill>
              </a:rPr>
              <a:t>+0.8%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$ Shr of Beer = 1.5%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0" name="IRIXLPPT_OBJ_1422008013109234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75017" y="3900281"/>
            <a:ext cx="1463040" cy="49230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$ Sales = </a:t>
            </a:r>
            <a:r>
              <a:rPr lang="en-US" sz="1200" b="1" dirty="0">
                <a:solidFill>
                  <a:srgbClr val="00B050"/>
                </a:solidFill>
              </a:rPr>
              <a:t>+0.9%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$ Shr of Beer = 2.8%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21" name="IRIXLPPT_OBJ_1422008013109234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42127" y="1581101"/>
            <a:ext cx="1463040" cy="49230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$ Sales = </a:t>
            </a:r>
            <a:r>
              <a:rPr lang="en-US" sz="1200" b="1" dirty="0">
                <a:solidFill>
                  <a:srgbClr val="00B050"/>
                </a:solidFill>
              </a:rPr>
              <a:t>+1.6%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$ Shr of Beer = 1.0%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22" name="IRIXLPPT_OBJ_1422008013109234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0473" y="1789845"/>
            <a:ext cx="1463040" cy="49230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$ Sales = </a:t>
            </a:r>
            <a:r>
              <a:rPr lang="en-US" sz="1200" b="1" dirty="0">
                <a:solidFill>
                  <a:srgbClr val="FF0000"/>
                </a:solidFill>
              </a:rPr>
              <a:t>-4.8%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$ Shr of Beer = 1.0%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23" name="IRIXLPPT_OBJ_1422008013109234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88599" y="5169918"/>
            <a:ext cx="1463040" cy="49230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$ Sales = </a:t>
            </a:r>
            <a:r>
              <a:rPr lang="en-US" sz="1200" b="1" dirty="0">
                <a:solidFill>
                  <a:srgbClr val="FF0000"/>
                </a:solidFill>
              </a:rPr>
              <a:t>-2.5%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$ Shr of Beer = 0.6%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24" name="IRIXLPPT_OBJ_1422008013109234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978143" y="4660162"/>
            <a:ext cx="1463040" cy="49230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$ Sales = </a:t>
            </a:r>
            <a:r>
              <a:rPr lang="en-US" sz="1200" b="1" dirty="0">
                <a:solidFill>
                  <a:srgbClr val="00B050"/>
                </a:solidFill>
              </a:rPr>
              <a:t>+6.4%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$ Shr of Beer = 1.2%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25" name="IRIXLPPT_OBJ_1422008013109234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799838" y="1671843"/>
            <a:ext cx="1463040" cy="49230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$ Sales = </a:t>
            </a:r>
            <a:r>
              <a:rPr lang="en-US" sz="1200" b="1" dirty="0">
                <a:solidFill>
                  <a:srgbClr val="00B050"/>
                </a:solidFill>
              </a:rPr>
              <a:t>+2.5%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$ Shr of Beer = 3.0%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26" name="IRIXLPPT_OBJ_1422008013109234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80151" y="5024459"/>
            <a:ext cx="1463040" cy="49230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$ Sales = </a:t>
            </a:r>
            <a:r>
              <a:rPr lang="en-US" sz="1200" b="1" dirty="0">
                <a:solidFill>
                  <a:srgbClr val="00B050"/>
                </a:solidFill>
              </a:rPr>
              <a:t>+3.1%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$ Shr of Beer = 0.9%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27" name="IRIXLPPT_OBJ_1422008013109234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458856" y="3263256"/>
            <a:ext cx="1463040" cy="49230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$ Sales = </a:t>
            </a:r>
            <a:r>
              <a:rPr lang="en-US" sz="1200" b="1" dirty="0">
                <a:solidFill>
                  <a:srgbClr val="00B050"/>
                </a:solidFill>
              </a:rPr>
              <a:t>+6.6%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$ Shr of Beer = 2.3%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28" name="IRIXLPPT_OBJ_1422008013109234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45398" y="2103475"/>
            <a:ext cx="1463040" cy="49230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$ Sales = </a:t>
            </a:r>
            <a:r>
              <a:rPr lang="en-US" sz="1200" b="1" dirty="0">
                <a:solidFill>
                  <a:srgbClr val="FF0000"/>
                </a:solidFill>
              </a:rPr>
              <a:t>-12.1%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$ Shr of Beer = 1.2%</a:t>
            </a:r>
            <a:endParaRPr lang="en-US" sz="1200" b="1" dirty="0">
              <a:solidFill>
                <a:srgbClr val="00B05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900E166-2B12-C7E4-1C5D-E6D6326EEE67}"/>
              </a:ext>
            </a:extLst>
          </p:cNvPr>
          <p:cNvCxnSpPr/>
          <p:nvPr/>
        </p:nvCxnSpPr>
        <p:spPr>
          <a:xfrm flipH="1">
            <a:off x="2636721" y="3649824"/>
            <a:ext cx="485618" cy="54682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6E8D31-3176-5F33-D15A-F976E07D5329}"/>
              </a:ext>
            </a:extLst>
          </p:cNvPr>
          <p:cNvCxnSpPr/>
          <p:nvPr/>
        </p:nvCxnSpPr>
        <p:spPr>
          <a:xfrm flipH="1">
            <a:off x="10177983" y="4213877"/>
            <a:ext cx="485618" cy="546826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3B5A5A2-55EA-B17B-0380-A91467721CB9}"/>
              </a:ext>
            </a:extLst>
          </p:cNvPr>
          <p:cNvCxnSpPr/>
          <p:nvPr/>
        </p:nvCxnSpPr>
        <p:spPr>
          <a:xfrm flipH="1">
            <a:off x="10679087" y="2854575"/>
            <a:ext cx="485618" cy="546826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7E2CE1C-3E04-DA56-9445-8CC18C840D11}"/>
              </a:ext>
            </a:extLst>
          </p:cNvPr>
          <p:cNvCxnSpPr/>
          <p:nvPr/>
        </p:nvCxnSpPr>
        <p:spPr>
          <a:xfrm flipH="1">
            <a:off x="8495456" y="1666727"/>
            <a:ext cx="485618" cy="5468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C42BAF-8C86-26F2-D981-2A025C815754}"/>
              </a:ext>
            </a:extLst>
          </p:cNvPr>
          <p:cNvCxnSpPr/>
          <p:nvPr/>
        </p:nvCxnSpPr>
        <p:spPr>
          <a:xfrm flipH="1">
            <a:off x="6526702" y="1363764"/>
            <a:ext cx="485618" cy="5468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17225E-C505-B184-B54E-D715EAC9E329}"/>
              </a:ext>
            </a:extLst>
          </p:cNvPr>
          <p:cNvCxnSpPr/>
          <p:nvPr/>
        </p:nvCxnSpPr>
        <p:spPr>
          <a:xfrm flipH="1">
            <a:off x="11174290" y="1448515"/>
            <a:ext cx="485618" cy="54682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0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Beer Dollar Share &amp; Trends – by Segment</a:t>
            </a:r>
            <a:br>
              <a:rPr lang="en-US" sz="3600" dirty="0"/>
            </a:br>
            <a:r>
              <a:rPr lang="en-US" sz="2800" dirty="0"/>
              <a:t>Total US xAOC + Liquor Plus + Convenience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45920" y="1645920"/>
            <a:ext cx="4389120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en-US" sz="1400" b="1" dirty="0"/>
              <a:t>Dollar Share of</a:t>
            </a:r>
          </a:p>
          <a:p>
            <a:pPr algn="ctr"/>
            <a:r>
              <a:rPr lang="en-US" sz="1400" b="1" dirty="0"/>
              <a:t>Total Beer Category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217920" y="1645920"/>
            <a:ext cx="4389120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/>
              <a:t>Dollar Share of Total</a:t>
            </a:r>
          </a:p>
          <a:p>
            <a:pPr algn="ctr">
              <a:defRPr/>
            </a:pPr>
            <a:r>
              <a:rPr lang="en-US" sz="1400" b="1" dirty="0"/>
              <a:t>Beer Category Chg YA</a:t>
            </a:r>
          </a:p>
        </p:txBody>
      </p:sp>
      <p:sp>
        <p:nvSpPr>
          <p:cNvPr id="8" name="TextBox 28"/>
          <p:cNvSpPr txBox="1">
            <a:spLocks noChangeArrowheads="1"/>
          </p:cNvSpPr>
          <p:nvPr/>
        </p:nvSpPr>
        <p:spPr bwMode="auto">
          <a:xfrm>
            <a:off x="3352800" y="1188720"/>
            <a:ext cx="54864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/>
              <a:t>Beer Category Dollar Sales % Chg YA  = </a:t>
            </a:r>
            <a:r>
              <a:rPr lang="en-US" sz="1400" b="1" dirty="0">
                <a:solidFill>
                  <a:srgbClr val="00B050"/>
                </a:solidFill>
              </a:rPr>
              <a:t>+3.2%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267986448"/>
              </p:ext>
            </p:extLst>
          </p:nvPr>
        </p:nvGraphicFramePr>
        <p:xfrm>
          <a:off x="1645920" y="2286000"/>
          <a:ext cx="438912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08220504"/>
              </p:ext>
            </p:extLst>
          </p:nvPr>
        </p:nvGraphicFramePr>
        <p:xfrm>
          <a:off x="6217920" y="2286000"/>
          <a:ext cx="438912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val 10"/>
          <p:cNvSpPr/>
          <p:nvPr/>
        </p:nvSpPr>
        <p:spPr>
          <a:xfrm>
            <a:off x="3371654" y="2304854"/>
            <a:ext cx="731520" cy="60960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69408B-D4ED-4811-8EC3-CE55000B55B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 Retail Measurement BEER | </a:t>
            </a:r>
            <a:r>
              <a:rPr lang="pl-PL" sz="1000" dirty="0">
                <a:solidFill>
                  <a:schemeClr val="bg1"/>
                </a:solidFill>
              </a:rPr>
              <a:t>YTD 2023 W/E 05/06/23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D6B3744-C9E7-480C-9CC9-82EAFC3D483D}"/>
              </a:ext>
            </a:extLst>
          </p:cNvPr>
          <p:cNvSpPr/>
          <p:nvPr/>
        </p:nvSpPr>
        <p:spPr>
          <a:xfrm>
            <a:off x="9881560" y="2837794"/>
            <a:ext cx="365760" cy="268341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BEEDF7-0BE0-461A-9D47-0A915E479C3F}"/>
              </a:ext>
            </a:extLst>
          </p:cNvPr>
          <p:cNvSpPr/>
          <p:nvPr/>
        </p:nvSpPr>
        <p:spPr>
          <a:xfrm>
            <a:off x="10029847" y="4432043"/>
            <a:ext cx="365760" cy="268341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E22A6BCE-D02B-32BB-E501-797CC77A306D}"/>
              </a:ext>
            </a:extLst>
          </p:cNvPr>
          <p:cNvSpPr/>
          <p:nvPr/>
        </p:nvSpPr>
        <p:spPr>
          <a:xfrm>
            <a:off x="9881560" y="5277319"/>
            <a:ext cx="457200" cy="182880"/>
          </a:xfrm>
          <a:prstGeom prst="lef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7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Cider Brand Count – by Year</a:t>
            </a:r>
            <a:br>
              <a:rPr lang="en-US" sz="3600" dirty="0"/>
            </a:br>
            <a:r>
              <a:rPr lang="en-US" sz="2800" dirty="0"/>
              <a:t>Total US xAOC + Liquor Plus + Convenience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7487E41-F3B7-4371-99C1-C28540ED4E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4736767"/>
              </p:ext>
            </p:extLst>
          </p:nvPr>
        </p:nvGraphicFramePr>
        <p:xfrm>
          <a:off x="381000" y="1767789"/>
          <a:ext cx="1143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89AE2D9-5999-486E-9076-2C7B3C17FE9C}"/>
              </a:ext>
            </a:extLst>
          </p:cNvPr>
          <p:cNvSpPr txBox="1"/>
          <p:nvPr/>
        </p:nvSpPr>
        <p:spPr>
          <a:xfrm>
            <a:off x="4711908" y="6611779"/>
            <a:ext cx="7480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992">
              <a:defRPr/>
            </a:pPr>
            <a:r>
              <a:rPr lang="en-US" sz="1000" dirty="0">
                <a:solidFill>
                  <a:schemeClr val="bg1"/>
                </a:solidFill>
              </a:rPr>
              <a:t>Source:  NIQ Retail Measurement BEER | </a:t>
            </a:r>
            <a:r>
              <a:rPr lang="pl-PL" sz="1000" dirty="0">
                <a:solidFill>
                  <a:schemeClr val="bg1"/>
                </a:solidFill>
              </a:rPr>
              <a:t>YTD 2023 W/E 05/06/23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7E26DB-00E3-4413-9827-5E404462FD3B}"/>
              </a:ext>
            </a:extLst>
          </p:cNvPr>
          <p:cNvSpPr txBox="1"/>
          <p:nvPr/>
        </p:nvSpPr>
        <p:spPr>
          <a:xfrm>
            <a:off x="8205946" y="2476720"/>
            <a:ext cx="2995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</a:rPr>
              <a:t>Brands Stable @ Retail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BA12FF-5D4C-BA95-F95A-33A1935F1661}"/>
              </a:ext>
            </a:extLst>
          </p:cNvPr>
          <p:cNvCxnSpPr>
            <a:cxnSpLocks/>
          </p:cNvCxnSpPr>
          <p:nvPr/>
        </p:nvCxnSpPr>
        <p:spPr>
          <a:xfrm flipV="1">
            <a:off x="2030604" y="3016577"/>
            <a:ext cx="1367916" cy="11418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213683B-96BD-9AAE-B120-FA138F4C68FD}"/>
              </a:ext>
            </a:extLst>
          </p:cNvPr>
          <p:cNvSpPr txBox="1"/>
          <p:nvPr/>
        </p:nvSpPr>
        <p:spPr>
          <a:xfrm>
            <a:off x="3398520" y="6503004"/>
            <a:ext cx="5394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*Only incl. Brands w/greater than $0 Sales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4C96DA-6846-ED01-86D2-7972C25CE379}"/>
              </a:ext>
            </a:extLst>
          </p:cNvPr>
          <p:cNvSpPr txBox="1"/>
          <p:nvPr/>
        </p:nvSpPr>
        <p:spPr>
          <a:xfrm>
            <a:off x="7772403" y="1162962"/>
            <a:ext cx="38404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solidFill>
                  <a:srgbClr val="0000FF"/>
                </a:solidFill>
              </a:rPr>
              <a:t>SKUs Beneath the Surface</a:t>
            </a:r>
          </a:p>
          <a:p>
            <a:pPr marL="285750" indent="-285750" algn="ctr">
              <a:buFontTx/>
              <a:buChar char="-"/>
            </a:pPr>
            <a:r>
              <a:rPr lang="en-US" sz="1200" dirty="0">
                <a:solidFill>
                  <a:srgbClr val="0000FF"/>
                </a:solidFill>
              </a:rPr>
              <a:t>Cans (+20) vs. Bottles (-100)</a:t>
            </a:r>
          </a:p>
          <a:p>
            <a:pPr marL="285750" indent="-285750" algn="ctr">
              <a:buFontTx/>
              <a:buChar char="-"/>
            </a:pPr>
            <a:r>
              <a:rPr lang="en-US" sz="1200" dirty="0">
                <a:solidFill>
                  <a:srgbClr val="0000FF"/>
                </a:solidFill>
              </a:rPr>
              <a:t>Singles (-70) seeing the biggest reductions</a:t>
            </a:r>
          </a:p>
          <a:p>
            <a:pPr marL="285750" indent="-285750" algn="ctr">
              <a:buFontTx/>
              <a:buChar char="-"/>
            </a:pPr>
            <a:r>
              <a:rPr lang="en-US" sz="1200" dirty="0">
                <a:solidFill>
                  <a:srgbClr val="0000FF"/>
                </a:solidFill>
              </a:rPr>
              <a:t>Traditional “Apple” flavors (-70) vs. All Other (-10) evening out in total counts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C5B8DE8-DD07-EE8A-EDCD-4EECF2170034}"/>
              </a:ext>
            </a:extLst>
          </p:cNvPr>
          <p:cNvCxnSpPr>
            <a:cxnSpLocks/>
          </p:cNvCxnSpPr>
          <p:nvPr/>
        </p:nvCxnSpPr>
        <p:spPr>
          <a:xfrm>
            <a:off x="3398520" y="3019282"/>
            <a:ext cx="1437431" cy="54387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D025E2-922A-A8FD-EE6A-5D5D085930A9}"/>
              </a:ext>
            </a:extLst>
          </p:cNvPr>
          <p:cNvCxnSpPr>
            <a:cxnSpLocks/>
          </p:cNvCxnSpPr>
          <p:nvPr/>
        </p:nvCxnSpPr>
        <p:spPr>
          <a:xfrm>
            <a:off x="8993172" y="3073696"/>
            <a:ext cx="1437431" cy="54387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883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RIXLPPT_TAG_14220080131092346" val="&lt;TAGINFO VERSION=&quot;1.3&quot;&gt;&lt;LINKEDOBJECT&gt;&lt;/LINKEDOBJECT&gt;&lt;SELECTIONNOTE&gt;IRIXLPPT_SEL_88320080124145912&lt;/SELECTIONNOTE&gt;&lt;PAGE&gt;TIME;GEOG&lt;/PAGE&gt;&lt;YDIM&gt;PROD&lt;/YDIM&gt;&lt;XDIM&gt;MEAS&lt;/XDIM&gt;&lt;TITLE&gt;&lt;/TITLE&gt;&lt;SORTEDDIM&gt;&lt;/SORTEDDIM&gt;&lt;SORTEDDIM2&gt;&lt;/SORTEDDIM2&gt;&lt;SORTEDDIM2VALUE&gt;&lt;/SORTEDDIM2VALUE&gt;&lt;SORTBY&gt;&lt;/SORTBY&gt;&lt;SORTORDER&gt;&lt;/SORTORDER&gt;&lt;ALLOTHERDIM&gt;&lt;/ALLOTHERDIM&gt;&lt;KEYSORINDECES&gt;&lt;/KEYSORINDECES&gt;&lt;SELECTEDDIMENSION&gt;&lt;/SELECTEDDIMENSION&gt;&lt;FORMATSTRING&gt;+0.0&quot;%&quot;;-0.0&quot;%&quot;&lt;/FORMATSTRING&gt;&lt;LABELSTRING&gt;+7.2%&lt;/LABELSTRING&gt;&lt;SELECTEDVALUE&gt;+7.2%;2007;West - FOOD;CRAFT;$ Sales % Chg YA&lt;/SELECTEDVALUE&gt;&lt;SELECTIONTYPE&gt;1&lt;/SELECTIONTYPE&gt;&lt;SCRIPTS&gt;&lt;TIMESCRIPT TOOL=&quot;LIST&quot;&gt;T_F52_071230&lt;/TIMESCRIPT&gt;&lt;TIMEINDICES TOOL=&quot;INDEX&quot;&gt;1&lt;/TIMEINDICES&gt;&lt;GEOGSCRIPT TOOL=&quot;LIST&quot;&gt;G_00200991&lt;/GEOGSCRIPT&gt;&lt;GEOGINDICES TOOL=&quot;INDEX&quot;&gt;11&lt;/GEOGINDICES&gt;&lt;PRODSCRIPT TOOL=&quot;LIST&quot;&gt;P_C9012JW1P1104&lt;/PRODSCRIPT&gt;&lt;PRODINDICES TOOL=&quot;INDEX&quot;&gt;2&lt;/PRODINDICES&gt;&lt;MEASSCRIPT TOOL=&quot;LIST&quot;&gt;F.01013.PY&lt;/MEASSCRIPT&gt;&lt;MEASINDICES TOOL=&quot;INDEX&quot;&gt;3&lt;/MEASINDICES&gt;&lt;/SCRIPTS&gt;&#10; &lt;GLOBALSELDIRECTIVE&gt;&lt;TIMEDIRECTIVE&gt;ACCEPT&lt;/TIMEDIRECTIVE&gt;&lt;GEOGDIRECTIVE&gt;ACCEPT&lt;/GEOGDIRECTIVE&gt;&lt;PRODDIRECTIVE&gt;ACCEPT&lt;/PRODDIRECTIVE&gt;&lt;MEASDIRECTIVE&gt;ACCEPT&lt;/MEASDIRECTIVE&gt;&lt;/GLOBALSELDIRECTIVE&gt;&lt;/TAGINFO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RIXLPPT_TAG_14220080131092346" val="&lt;TAGINFO VERSION=&quot;1.3&quot;&gt;&lt;LINKEDOBJECT&gt;&lt;/LINKEDOBJECT&gt;&lt;SELECTIONNOTE&gt;IRIXLPPT_SEL_88320080124145912&lt;/SELECTIONNOTE&gt;&lt;PAGE&gt;TIME;GEOG&lt;/PAGE&gt;&lt;YDIM&gt;PROD&lt;/YDIM&gt;&lt;XDIM&gt;MEAS&lt;/XDIM&gt;&lt;TITLE&gt;&lt;/TITLE&gt;&lt;SORTEDDIM&gt;&lt;/SORTEDDIM&gt;&lt;SORTEDDIM2&gt;&lt;/SORTEDDIM2&gt;&lt;SORTEDDIM2VALUE&gt;&lt;/SORTEDDIM2VALUE&gt;&lt;SORTBY&gt;&lt;/SORTBY&gt;&lt;SORTORDER&gt;&lt;/SORTORDER&gt;&lt;ALLOTHERDIM&gt;&lt;/ALLOTHERDIM&gt;&lt;KEYSORINDECES&gt;&lt;/KEYSORINDECES&gt;&lt;SELECTEDDIMENSION&gt;&lt;/SELECTEDDIMENSION&gt;&lt;FORMATSTRING&gt;+0.0&quot;%&quot;;-0.0&quot;%&quot;&lt;/FORMATSTRING&gt;&lt;LABELSTRING&gt;+7.2%&lt;/LABELSTRING&gt;&lt;SELECTEDVALUE&gt;+7.2%;2007;West - FOOD;CRAFT;$ Sales % Chg YA&lt;/SELECTEDVALUE&gt;&lt;SELECTIONTYPE&gt;1&lt;/SELECTIONTYPE&gt;&lt;SCRIPTS&gt;&lt;TIMESCRIPT TOOL=&quot;LIST&quot;&gt;T_F52_071230&lt;/TIMESCRIPT&gt;&lt;TIMEINDICES TOOL=&quot;INDEX&quot;&gt;1&lt;/TIMEINDICES&gt;&lt;GEOGSCRIPT TOOL=&quot;LIST&quot;&gt;G_00200991&lt;/GEOGSCRIPT&gt;&lt;GEOGINDICES TOOL=&quot;INDEX&quot;&gt;11&lt;/GEOGINDICES&gt;&lt;PRODSCRIPT TOOL=&quot;LIST&quot;&gt;P_C9012JW1P1104&lt;/PRODSCRIPT&gt;&lt;PRODINDICES TOOL=&quot;INDEX&quot;&gt;2&lt;/PRODINDICES&gt;&lt;MEASSCRIPT TOOL=&quot;LIST&quot;&gt;F.01013.PY&lt;/MEASSCRIPT&gt;&lt;MEASINDICES TOOL=&quot;INDEX&quot;&gt;3&lt;/MEASINDICES&gt;&lt;/SCRIPTS&gt;&#10; &lt;GLOBALSELDIRECTIVE&gt;&lt;TIMEDIRECTIVE&gt;ACCEPT&lt;/TIMEDIRECTIVE&gt;&lt;GEOGDIRECTIVE&gt;ACCEPT&lt;/GEOGDIRECTIVE&gt;&lt;PRODDIRECTIVE&gt;ACCEPT&lt;/PRODDIRECTIVE&gt;&lt;MEASDIRECTIVE&gt;ACCEPT&lt;/MEASDIRECTIVE&gt;&lt;/GLOBALSELDIRECTIVE&gt;&lt;/TAGINFO&gt;&#10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RIXLPPT_TAG_95820090110142345" val="&lt;TAGINFO VERSION=&quot;1.3&quot;&gt;&lt;LINKEDOBJECT&gt;&lt;/LINKEDOBJECT&gt;&lt;SELECTIONNOTE&gt;IRIXLPPT_SEL_93820090110121255&lt;/SELECTIONNOTE&gt;&lt;PAGE&gt;TIME;GEOG&lt;/PAGE&gt;&lt;YDIM&gt;PROD&lt;/YDIM&gt;&lt;XDIM&gt;MEAS&lt;/XDIM&gt;&lt;TITLE&gt;&lt;/TITLE&gt;&lt;SORTEDDIM&gt;&lt;/SORTEDDIM&gt;&lt;SORTEDDIM2&gt;&lt;/SORTEDDIM2&gt;&lt;SORTEDDIM2VALUE&gt;&lt;/SORTEDDIM2VALUE&gt;&lt;SORTBY&gt;&lt;/SORTBY&gt;&lt;SORTORDER&gt;&lt;/SORTORDER&gt;&lt;ALLOTHERDIM&gt;&lt;/ALLOTHERDIM&gt;&lt;KEYSORINDECES&gt;&lt;/KEYSORINDECES&gt;&lt;SELECTEDDIMENSION&gt;&lt;/SELECTEDDIMENSION&gt;&lt;FORMATSTRING&gt;&lt;/FORMATSTRING&gt;&lt;LABELSTRING&gt;&lt;/LABELSTRING&gt;&lt;SELECTEDVALUE&gt;&lt;/SELECTEDVALUE&gt;&lt;SCRIPTS&gt;&lt;TIMESCRIPT TOOL=&quot;LIST&quot;&gt;T_YTDEND4&lt;/TIMESCRIPT&gt;&lt;TIMEINDICES TOOL=&quot;INDEX&quot;&gt;1&lt;/TIMEINDICES&gt;&lt;GEOGSCRIPT TOOL=&quot;LIST&quot;&gt;G_00109999&lt;/GEOGSCRIPT&gt;&lt;GEOGINDICES TOOL=&quot;INDEX&quot;&gt;1&lt;/GEOGINDICES&gt;&lt;PRODSCRIPT TOOL=&quot;EXTREME&quot; TYPE=&quot;TOP&quot; VALUE1=&quot;15&quot; VALUE2=&quot;&quot; LEVELS=&quot;BRAND&quot; TIMES=&quot;T_YTDEND4&quot; GEOGS=&quot;G_00109999&quot; MEAS=&quot;F.01013&quot; PRODS=&quot;&quot; IGNORE=&quot;True&quot;&gt;P_C9012JW1P35;P_C9012JW1P571;P_C9012JW1P540;P_C9012JW1P48;P_C9012JW1P556;P_C9012JW1P1503;P_C9012JW1P533;P_C9012JW1P281;P_C9012JW1P7396;P_C9012JW1P2063;P_C9012JW1P2305;P_C9012JW1P4413;P_C9012JW1P1542;P_C9012JW1P51166;P_C9012JW1P2101&lt;/PRODSCRIPT&gt;&lt;PRODINDICES TOOL=&quot;INDEX&quot;&gt;3;38;32;4;35;8;28;20;37;1;10;16;17;5;2&lt;/PRODINDICES&gt;&lt;MEASSCRIPT TOOL=&quot;LIST&quot;&gt;F.01013.PY;DSHRDOMPRE;DSHRDOMPRE.CY&lt;/MEASSCRIPT&gt;&lt;MEASINDICES TOOL=&quot;INDEX&quot;&gt;3;6;7&lt;/MEASINDICES&gt;&lt;/SCRIPTS&gt;&#10; &lt;GLOBALSELDIRECTIVE&gt;&lt;TIMEDIRECTIVE&gt;ACCEPT&lt;/TIMEDIRECTIVE&gt;&lt;GEOGDIRECTIVE&gt;ACCEPT&lt;/GEOGDIRECTIVE&gt;&lt;PRODDIRECTIVE&gt;ACCEPT&lt;/PRODDIRECTIVE&gt;&lt;MEASDIRECTIVE&gt;ACCEPT&lt;/MEASDIRECTIVE&gt;&lt;/GLOBALSELDIRECTIVE&gt;&lt;/TAGINFO&gt;&#10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RIXLPPT_TAG_95820090110142345" val="&lt;TAGINFO VERSION=&quot;1.3&quot;&gt;&lt;LINKEDOBJECT&gt;&lt;/LINKEDOBJECT&gt;&lt;SELECTIONNOTE&gt;IRIXLPPT_SEL_93820090110121255&lt;/SELECTIONNOTE&gt;&lt;PAGE&gt;TIME;GEOG&lt;/PAGE&gt;&lt;YDIM&gt;PROD&lt;/YDIM&gt;&lt;XDIM&gt;MEAS&lt;/XDIM&gt;&lt;TITLE&gt;&lt;/TITLE&gt;&lt;SORTEDDIM&gt;&lt;/SORTEDDIM&gt;&lt;SORTEDDIM2&gt;&lt;/SORTEDDIM2&gt;&lt;SORTEDDIM2VALUE&gt;&lt;/SORTEDDIM2VALUE&gt;&lt;SORTBY&gt;&lt;/SORTBY&gt;&lt;SORTORDER&gt;&lt;/SORTORDER&gt;&lt;ALLOTHERDIM&gt;&lt;/ALLOTHERDIM&gt;&lt;KEYSORINDECES&gt;&lt;/KEYSORINDECES&gt;&lt;SELECTEDDIMENSION&gt;&lt;/SELECTEDDIMENSION&gt;&lt;FORMATSTRING&gt;&lt;/FORMATSTRING&gt;&lt;LABELSTRING&gt;&lt;/LABELSTRING&gt;&lt;SELECTEDVALUE&gt;&lt;/SELECTEDVALUE&gt;&lt;SCRIPTS&gt;&lt;TIMESCRIPT TOOL=&quot;LIST&quot;&gt;T_YTDEND4&lt;/TIMESCRIPT&gt;&lt;TIMEINDICES TOOL=&quot;INDEX&quot;&gt;1&lt;/TIMEINDICES&gt;&lt;GEOGSCRIPT TOOL=&quot;LIST&quot;&gt;G_00109999&lt;/GEOGSCRIPT&gt;&lt;GEOGINDICES TOOL=&quot;INDEX&quot;&gt;1&lt;/GEOGINDICES&gt;&lt;PRODSCRIPT TOOL=&quot;EXTREME&quot; TYPE=&quot;TOP&quot; VALUE1=&quot;15&quot; VALUE2=&quot;&quot; LEVELS=&quot;BRAND&quot; TIMES=&quot;T_YTDEND4&quot; GEOGS=&quot;G_00109999&quot; MEAS=&quot;F.01013&quot; PRODS=&quot;&quot; IGNORE=&quot;True&quot;&gt;P_C9012JW1P35;P_C9012JW1P571;P_C9012JW1P540;P_C9012JW1P48;P_C9012JW1P556;P_C9012JW1P1503;P_C9012JW1P533;P_C9012JW1P281;P_C9012JW1P7396;P_C9012JW1P2063;P_C9012JW1P2305;P_C9012JW1P4413;P_C9012JW1P1542;P_C9012JW1P51166;P_C9012JW1P2101&lt;/PRODSCRIPT&gt;&lt;PRODINDICES TOOL=&quot;INDEX&quot;&gt;3;38;32;4;35;8;28;20;37;1;10;16;17;5;2&lt;/PRODINDICES&gt;&lt;MEASSCRIPT TOOL=&quot;LIST&quot;&gt;F.01013.PY;DSHRDOMPRE;DSHRDOMPRE.CY&lt;/MEASSCRIPT&gt;&lt;MEASINDICES TOOL=&quot;INDEX&quot;&gt;3;6;7&lt;/MEASINDICES&gt;&lt;/SCRIPTS&gt;&#10; &lt;GLOBALSELDIRECTIVE&gt;&lt;TIMEDIRECTIVE&gt;ACCEPT&lt;/TIMEDIRECTIVE&gt;&lt;GEOGDIRECTIVE&gt;ACCEPT&lt;/GEOGDIRECTIVE&gt;&lt;PRODDIRECTIVE&gt;ACCEPT&lt;/PRODDIRECTIVE&gt;&lt;MEASDIRECTIVE&gt;ACCEPT&lt;/MEASDIRECTIVE&gt;&lt;/GLOBALSELDIRECTIVE&gt;&lt;/TAGINFO&gt;&#10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RIXLPPT_TAG_95820090110142345" val="&lt;TAGINFO VERSION=&quot;1.3&quot;&gt;&lt;LINKEDOBJECT&gt;&lt;/LINKEDOBJECT&gt;&lt;SELECTIONNOTE&gt;IRIXLPPT_SEL_93820090110121255&lt;/SELECTIONNOTE&gt;&lt;PAGE&gt;TIME;GEOG&lt;/PAGE&gt;&lt;YDIM&gt;PROD&lt;/YDIM&gt;&lt;XDIM&gt;MEAS&lt;/XDIM&gt;&lt;TITLE&gt;&lt;/TITLE&gt;&lt;SORTEDDIM&gt;&lt;/SORTEDDIM&gt;&lt;SORTEDDIM2&gt;&lt;/SORTEDDIM2&gt;&lt;SORTEDDIM2VALUE&gt;&lt;/SORTEDDIM2VALUE&gt;&lt;SORTBY&gt;&lt;/SORTBY&gt;&lt;SORTORDER&gt;&lt;/SORTORDER&gt;&lt;ALLOTHERDIM&gt;&lt;/ALLOTHERDIM&gt;&lt;KEYSORINDECES&gt;&lt;/KEYSORINDECES&gt;&lt;SELECTEDDIMENSION&gt;&lt;/SELECTEDDIMENSION&gt;&lt;FORMATSTRING&gt;&lt;/FORMATSTRING&gt;&lt;LABELSTRING&gt;&lt;/LABELSTRING&gt;&lt;SELECTEDVALUE&gt;&lt;/SELECTEDVALUE&gt;&lt;SCRIPTS&gt;&lt;TIMESCRIPT TOOL=&quot;LIST&quot;&gt;T_YTDEND4&lt;/TIMESCRIPT&gt;&lt;TIMEINDICES TOOL=&quot;INDEX&quot;&gt;1&lt;/TIMEINDICES&gt;&lt;GEOGSCRIPT TOOL=&quot;LIST&quot;&gt;G_00109999&lt;/GEOGSCRIPT&gt;&lt;GEOGINDICES TOOL=&quot;INDEX&quot;&gt;1&lt;/GEOGINDICES&gt;&lt;PRODSCRIPT TOOL=&quot;EXTREME&quot; TYPE=&quot;TOP&quot; VALUE1=&quot;15&quot; VALUE2=&quot;&quot; LEVELS=&quot;BRAND&quot; TIMES=&quot;T_YTDEND4&quot; GEOGS=&quot;G_00109999&quot; MEAS=&quot;F.01013&quot; PRODS=&quot;&quot; IGNORE=&quot;True&quot;&gt;P_C9012JW1P35;P_C9012JW1P571;P_C9012JW1P540;P_C9012JW1P48;P_C9012JW1P556;P_C9012JW1P1503;P_C9012JW1P533;P_C9012JW1P281;P_C9012JW1P7396;P_C9012JW1P2063;P_C9012JW1P2305;P_C9012JW1P4413;P_C9012JW1P1542;P_C9012JW1P51166;P_C9012JW1P2101&lt;/PRODSCRIPT&gt;&lt;PRODINDICES TOOL=&quot;INDEX&quot;&gt;3;38;32;4;35;8;28;20;37;1;10;16;17;5;2&lt;/PRODINDICES&gt;&lt;MEASSCRIPT TOOL=&quot;LIST&quot;&gt;F.01013.PY;DSHRDOMPRE;DSHRDOMPRE.CY&lt;/MEASSCRIPT&gt;&lt;MEASINDICES TOOL=&quot;INDEX&quot;&gt;3;6;7&lt;/MEASINDICES&gt;&lt;/SCRIPTS&gt;&#10; &lt;GLOBALSELDIRECTIVE&gt;&lt;TIMEDIRECTIVE&gt;ACCEPT&lt;/TIMEDIRECTIVE&gt;&lt;GEOGDIRECTIVE&gt;ACCEPT&lt;/GEOGDIRECTIVE&gt;&lt;PRODDIRECTIVE&gt;ACCEPT&lt;/PRODDIRECTIVE&gt;&lt;MEASDIRECTIVE&gt;ACCEPT&lt;/MEASDIRECTIVE&gt;&lt;/GLOBALSELDIRECTIVE&gt;&lt;/TAGINFO&gt;&#10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RIXLPPT_TAG_95820090110142345" val="&lt;TAGINFO VERSION=&quot;1.3&quot;&gt;&lt;LINKEDOBJECT&gt;&lt;/LINKEDOBJECT&gt;&lt;SELECTIONNOTE&gt;IRIXLPPT_SEL_93820090110121255&lt;/SELECTIONNOTE&gt;&lt;PAGE&gt;TIME;GEOG&lt;/PAGE&gt;&lt;YDIM&gt;PROD&lt;/YDIM&gt;&lt;XDIM&gt;MEAS&lt;/XDIM&gt;&lt;TITLE&gt;&lt;/TITLE&gt;&lt;SORTEDDIM&gt;&lt;/SORTEDDIM&gt;&lt;SORTEDDIM2&gt;&lt;/SORTEDDIM2&gt;&lt;SORTEDDIM2VALUE&gt;&lt;/SORTEDDIM2VALUE&gt;&lt;SORTBY&gt;&lt;/SORTBY&gt;&lt;SORTORDER&gt;&lt;/SORTORDER&gt;&lt;ALLOTHERDIM&gt;&lt;/ALLOTHERDIM&gt;&lt;KEYSORINDECES&gt;&lt;/KEYSORINDECES&gt;&lt;SELECTEDDIMENSION&gt;&lt;/SELECTEDDIMENSION&gt;&lt;FORMATSTRING&gt;&lt;/FORMATSTRING&gt;&lt;LABELSTRING&gt;&lt;/LABELSTRING&gt;&lt;SELECTEDVALUE&gt;&lt;/SELECTEDVALUE&gt;&lt;SCRIPTS&gt;&lt;TIMESCRIPT TOOL=&quot;LIST&quot;&gt;T_YTDEND4&lt;/TIMESCRIPT&gt;&lt;TIMEINDICES TOOL=&quot;INDEX&quot;&gt;1&lt;/TIMEINDICES&gt;&lt;GEOGSCRIPT TOOL=&quot;LIST&quot;&gt;G_00109999&lt;/GEOGSCRIPT&gt;&lt;GEOGINDICES TOOL=&quot;INDEX&quot;&gt;1&lt;/GEOGINDICES&gt;&lt;PRODSCRIPT TOOL=&quot;EXTREME&quot; TYPE=&quot;TOP&quot; VALUE1=&quot;15&quot; VALUE2=&quot;&quot; LEVELS=&quot;BRAND&quot; TIMES=&quot;T_YTDEND4&quot; GEOGS=&quot;G_00109999&quot; MEAS=&quot;F.01013&quot; PRODS=&quot;&quot; IGNORE=&quot;True&quot;&gt;P_C9012JW1P35;P_C9012JW1P571;P_C9012JW1P540;P_C9012JW1P48;P_C9012JW1P556;P_C9012JW1P1503;P_C9012JW1P533;P_C9012JW1P281;P_C9012JW1P7396;P_C9012JW1P2063;P_C9012JW1P2305;P_C9012JW1P4413;P_C9012JW1P1542;P_C9012JW1P51166;P_C9012JW1P2101&lt;/PRODSCRIPT&gt;&lt;PRODINDICES TOOL=&quot;INDEX&quot;&gt;3;38;32;4;35;8;28;20;37;1;10;16;17;5;2&lt;/PRODINDICES&gt;&lt;MEASSCRIPT TOOL=&quot;LIST&quot;&gt;F.01013.PY;DSHRDOMPRE;DSHRDOMPRE.CY&lt;/MEASSCRIPT&gt;&lt;MEASINDICES TOOL=&quot;INDEX&quot;&gt;3;6;7&lt;/MEASINDICES&gt;&lt;/SCRIPTS&gt;&#10; &lt;GLOBALSELDIRECTIVE&gt;&lt;TIMEDIRECTIVE&gt;ACCEPT&lt;/TIMEDIRECTIVE&gt;&lt;GEOGDIRECTIVE&gt;ACCEPT&lt;/GEOGDIRECTIVE&gt;&lt;PRODDIRECTIVE&gt;ACCEPT&lt;/PRODDIRECTIVE&gt;&lt;MEASDIRECTIVE&gt;ACCEPT&lt;/MEASDIRECTIVE&gt;&lt;/GLOBALSELDIRECTIVE&gt;&lt;/TAGINFO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RIXLPPT_TAG_14220080131092346" val="&lt;TAGINFO VERSION=&quot;1.3&quot;&gt;&lt;LINKEDOBJECT&gt;&lt;/LINKEDOBJECT&gt;&lt;SELECTIONNOTE&gt;IRIXLPPT_SEL_88320080124145912&lt;/SELECTIONNOTE&gt;&lt;PAGE&gt;TIME;GEOG&lt;/PAGE&gt;&lt;YDIM&gt;PROD&lt;/YDIM&gt;&lt;XDIM&gt;MEAS&lt;/XDIM&gt;&lt;TITLE&gt;&lt;/TITLE&gt;&lt;SORTEDDIM&gt;&lt;/SORTEDDIM&gt;&lt;SORTEDDIM2&gt;&lt;/SORTEDDIM2&gt;&lt;SORTEDDIM2VALUE&gt;&lt;/SORTEDDIM2VALUE&gt;&lt;SORTBY&gt;&lt;/SORTBY&gt;&lt;SORTORDER&gt;&lt;/SORTORDER&gt;&lt;ALLOTHERDIM&gt;&lt;/ALLOTHERDIM&gt;&lt;KEYSORINDECES&gt;&lt;/KEYSORINDECES&gt;&lt;SELECTEDDIMENSION&gt;&lt;/SELECTEDDIMENSION&gt;&lt;FORMATSTRING&gt;+0.0&quot;%&quot;;-0.0&quot;%&quot;&lt;/FORMATSTRING&gt;&lt;LABELSTRING&gt;+7.2%&lt;/LABELSTRING&gt;&lt;SELECTEDVALUE&gt;+7.2%;2007;West - FOOD;CRAFT;$ Sales % Chg YA&lt;/SELECTEDVALUE&gt;&lt;SELECTIONTYPE&gt;1&lt;/SELECTIONTYPE&gt;&lt;SCRIPTS&gt;&lt;TIMESCRIPT TOOL=&quot;LIST&quot;&gt;T_F52_071230&lt;/TIMESCRIPT&gt;&lt;TIMEINDICES TOOL=&quot;INDEX&quot;&gt;1&lt;/TIMEINDICES&gt;&lt;GEOGSCRIPT TOOL=&quot;LIST&quot;&gt;G_00200991&lt;/GEOGSCRIPT&gt;&lt;GEOGINDICES TOOL=&quot;INDEX&quot;&gt;11&lt;/GEOGINDICES&gt;&lt;PRODSCRIPT TOOL=&quot;LIST&quot;&gt;P_C9012JW1P1104&lt;/PRODSCRIPT&gt;&lt;PRODINDICES TOOL=&quot;INDEX&quot;&gt;2&lt;/PRODINDICES&gt;&lt;MEASSCRIPT TOOL=&quot;LIST&quot;&gt;F.01013.PY&lt;/MEASSCRIPT&gt;&lt;MEASINDICES TOOL=&quot;INDEX&quot;&gt;3&lt;/MEASINDICES&gt;&lt;/SCRIPTS&gt;&#10; &lt;GLOBALSELDIRECTIVE&gt;&lt;TIMEDIRECTIVE&gt;ACCEPT&lt;/TIMEDIRECTIVE&gt;&lt;GEOGDIRECTIVE&gt;ACCEPT&lt;/GEOGDIRECTIVE&gt;&lt;PRODDIRECTIVE&gt;ACCEPT&lt;/PRODDIRECTIVE&gt;&lt;MEASDIRECTIVE&gt;ACCEPT&lt;/MEASDIRECTIVE&gt;&lt;/GLOBALSELDIRECTIVE&gt;&lt;/TAGINFO&gt;&#1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RIXLPPT_TAG_14220080131092346" val="&lt;TAGINFO VERSION=&quot;1.3&quot;&gt;&lt;LINKEDOBJECT&gt;&lt;/LINKEDOBJECT&gt;&lt;SELECTIONNOTE&gt;IRIXLPPT_SEL_88320080124145912&lt;/SELECTIONNOTE&gt;&lt;PAGE&gt;TIME;GEOG&lt;/PAGE&gt;&lt;YDIM&gt;PROD&lt;/YDIM&gt;&lt;XDIM&gt;MEAS&lt;/XDIM&gt;&lt;TITLE&gt;&lt;/TITLE&gt;&lt;SORTEDDIM&gt;&lt;/SORTEDDIM&gt;&lt;SORTEDDIM2&gt;&lt;/SORTEDDIM2&gt;&lt;SORTEDDIM2VALUE&gt;&lt;/SORTEDDIM2VALUE&gt;&lt;SORTBY&gt;&lt;/SORTBY&gt;&lt;SORTORDER&gt;&lt;/SORTORDER&gt;&lt;ALLOTHERDIM&gt;&lt;/ALLOTHERDIM&gt;&lt;KEYSORINDECES&gt;&lt;/KEYSORINDECES&gt;&lt;SELECTEDDIMENSION&gt;&lt;/SELECTEDDIMENSION&gt;&lt;FORMATSTRING&gt;+0.0&quot;%&quot;;-0.0&quot;%&quot;&lt;/FORMATSTRING&gt;&lt;LABELSTRING&gt;+7.2%&lt;/LABELSTRING&gt;&lt;SELECTEDVALUE&gt;+7.2%;2007;West - FOOD;CRAFT;$ Sales % Chg YA&lt;/SELECTEDVALUE&gt;&lt;SELECTIONTYPE&gt;1&lt;/SELECTIONTYPE&gt;&lt;SCRIPTS&gt;&lt;TIMESCRIPT TOOL=&quot;LIST&quot;&gt;T_F52_071230&lt;/TIMESCRIPT&gt;&lt;TIMEINDICES TOOL=&quot;INDEX&quot;&gt;1&lt;/TIMEINDICES&gt;&lt;GEOGSCRIPT TOOL=&quot;LIST&quot;&gt;G_00200991&lt;/GEOGSCRIPT&gt;&lt;GEOGINDICES TOOL=&quot;INDEX&quot;&gt;11&lt;/GEOGINDICES&gt;&lt;PRODSCRIPT TOOL=&quot;LIST&quot;&gt;P_C9012JW1P1104&lt;/PRODSCRIPT&gt;&lt;PRODINDICES TOOL=&quot;INDEX&quot;&gt;2&lt;/PRODINDICES&gt;&lt;MEASSCRIPT TOOL=&quot;LIST&quot;&gt;F.01013.PY&lt;/MEASSCRIPT&gt;&lt;MEASINDICES TOOL=&quot;INDEX&quot;&gt;3&lt;/MEASINDICES&gt;&lt;/SCRIPTS&gt;&#10; &lt;GLOBALSELDIRECTIVE&gt;&lt;TIMEDIRECTIVE&gt;ACCEPT&lt;/TIMEDIRECTIVE&gt;&lt;GEOGDIRECTIVE&gt;ACCEPT&lt;/GEOGDIRECTIVE&gt;&lt;PRODDIRECTIVE&gt;ACCEPT&lt;/PRODDIRECTIVE&gt;&lt;MEASDIRECTIVE&gt;ACCEPT&lt;/MEASDIRECTIVE&gt;&lt;/GLOBALSELDIRECTIVE&gt;&lt;/TAGINFO&gt;&#10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RIXLPPT_TAG_14220080131092346" val="&lt;TAGINFO VERSION=&quot;1.3&quot;&gt;&lt;LINKEDOBJECT&gt;&lt;/LINKEDOBJECT&gt;&lt;SELECTIONNOTE&gt;IRIXLPPT_SEL_88320080124145912&lt;/SELECTIONNOTE&gt;&lt;PAGE&gt;TIME;GEOG&lt;/PAGE&gt;&lt;YDIM&gt;PROD&lt;/YDIM&gt;&lt;XDIM&gt;MEAS&lt;/XDIM&gt;&lt;TITLE&gt;&lt;/TITLE&gt;&lt;SORTEDDIM&gt;&lt;/SORTEDDIM&gt;&lt;SORTEDDIM2&gt;&lt;/SORTEDDIM2&gt;&lt;SORTEDDIM2VALUE&gt;&lt;/SORTEDDIM2VALUE&gt;&lt;SORTBY&gt;&lt;/SORTBY&gt;&lt;SORTORDER&gt;&lt;/SORTORDER&gt;&lt;ALLOTHERDIM&gt;&lt;/ALLOTHERDIM&gt;&lt;KEYSORINDECES&gt;&lt;/KEYSORINDECES&gt;&lt;SELECTEDDIMENSION&gt;&lt;/SELECTEDDIMENSION&gt;&lt;FORMATSTRING&gt;+0.0&quot;%&quot;;-0.0&quot;%&quot;&lt;/FORMATSTRING&gt;&lt;LABELSTRING&gt;+7.2%&lt;/LABELSTRING&gt;&lt;SELECTEDVALUE&gt;+7.2%;2007;West - FOOD;CRAFT;$ Sales % Chg YA&lt;/SELECTEDVALUE&gt;&lt;SELECTIONTYPE&gt;1&lt;/SELECTIONTYPE&gt;&lt;SCRIPTS&gt;&lt;TIMESCRIPT TOOL=&quot;LIST&quot;&gt;T_F52_071230&lt;/TIMESCRIPT&gt;&lt;TIMEINDICES TOOL=&quot;INDEX&quot;&gt;1&lt;/TIMEINDICES&gt;&lt;GEOGSCRIPT TOOL=&quot;LIST&quot;&gt;G_00200991&lt;/GEOGSCRIPT&gt;&lt;GEOGINDICES TOOL=&quot;INDEX&quot;&gt;11&lt;/GEOGINDICES&gt;&lt;PRODSCRIPT TOOL=&quot;LIST&quot;&gt;P_C9012JW1P1104&lt;/PRODSCRIPT&gt;&lt;PRODINDICES TOOL=&quot;INDEX&quot;&gt;2&lt;/PRODINDICES&gt;&lt;MEASSCRIPT TOOL=&quot;LIST&quot;&gt;F.01013.PY&lt;/MEASSCRIPT&gt;&lt;MEASINDICES TOOL=&quot;INDEX&quot;&gt;3&lt;/MEASINDICES&gt;&lt;/SCRIPTS&gt;&#10; &lt;GLOBALSELDIRECTIVE&gt;&lt;TIMEDIRECTIVE&gt;ACCEPT&lt;/TIMEDIRECTIVE&gt;&lt;GEOGDIRECTIVE&gt;ACCEPT&lt;/GEOGDIRECTIVE&gt;&lt;PRODDIRECTIVE&gt;ACCEPT&lt;/PRODDIRECTIVE&gt;&lt;MEASDIRECTIVE&gt;ACCEPT&lt;/MEASDIRECTIVE&gt;&lt;/GLOBALSELDIRECTIVE&gt;&lt;/TAGINFO&gt;&#10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RIXLPPT_TAG_14220080131092346" val="&lt;TAGINFO VERSION=&quot;1.3&quot;&gt;&lt;LINKEDOBJECT&gt;&lt;/LINKEDOBJECT&gt;&lt;SELECTIONNOTE&gt;IRIXLPPT_SEL_88320080124145912&lt;/SELECTIONNOTE&gt;&lt;PAGE&gt;TIME;GEOG&lt;/PAGE&gt;&lt;YDIM&gt;PROD&lt;/YDIM&gt;&lt;XDIM&gt;MEAS&lt;/XDIM&gt;&lt;TITLE&gt;&lt;/TITLE&gt;&lt;SORTEDDIM&gt;&lt;/SORTEDDIM&gt;&lt;SORTEDDIM2&gt;&lt;/SORTEDDIM2&gt;&lt;SORTEDDIM2VALUE&gt;&lt;/SORTEDDIM2VALUE&gt;&lt;SORTBY&gt;&lt;/SORTBY&gt;&lt;SORTORDER&gt;&lt;/SORTORDER&gt;&lt;ALLOTHERDIM&gt;&lt;/ALLOTHERDIM&gt;&lt;KEYSORINDECES&gt;&lt;/KEYSORINDECES&gt;&lt;SELECTEDDIMENSION&gt;&lt;/SELECTEDDIMENSION&gt;&lt;FORMATSTRING&gt;+0.0&quot;%&quot;;-0.0&quot;%&quot;&lt;/FORMATSTRING&gt;&lt;LABELSTRING&gt;+7.2%&lt;/LABELSTRING&gt;&lt;SELECTEDVALUE&gt;+7.2%;2007;West - FOOD;CRAFT;$ Sales % Chg YA&lt;/SELECTEDVALUE&gt;&lt;SELECTIONTYPE&gt;1&lt;/SELECTIONTYPE&gt;&lt;SCRIPTS&gt;&lt;TIMESCRIPT TOOL=&quot;LIST&quot;&gt;T_F52_071230&lt;/TIMESCRIPT&gt;&lt;TIMEINDICES TOOL=&quot;INDEX&quot;&gt;1&lt;/TIMEINDICES&gt;&lt;GEOGSCRIPT TOOL=&quot;LIST&quot;&gt;G_00200991&lt;/GEOGSCRIPT&gt;&lt;GEOGINDICES TOOL=&quot;INDEX&quot;&gt;11&lt;/GEOGINDICES&gt;&lt;PRODSCRIPT TOOL=&quot;LIST&quot;&gt;P_C9012JW1P1104&lt;/PRODSCRIPT&gt;&lt;PRODINDICES TOOL=&quot;INDEX&quot;&gt;2&lt;/PRODINDICES&gt;&lt;MEASSCRIPT TOOL=&quot;LIST&quot;&gt;F.01013.PY&lt;/MEASSCRIPT&gt;&lt;MEASINDICES TOOL=&quot;INDEX&quot;&gt;3&lt;/MEASINDICES&gt;&lt;/SCRIPTS&gt;&#10; &lt;GLOBALSELDIRECTIVE&gt;&lt;TIMEDIRECTIVE&gt;ACCEPT&lt;/TIMEDIRECTIVE&gt;&lt;GEOGDIRECTIVE&gt;ACCEPT&lt;/GEOGDIRECTIVE&gt;&lt;PRODDIRECTIVE&gt;ACCEPT&lt;/PRODDIRECTIVE&gt;&lt;MEASDIRECTIVE&gt;ACCEPT&lt;/MEASDIRECTIVE&gt;&lt;/GLOBALSELDIRECTIVE&gt;&lt;/TAGINFO&gt;&#10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RIXLPPT_TAG_14220080131092346" val="&lt;TAGINFO VERSION=&quot;1.3&quot;&gt;&lt;LINKEDOBJECT&gt;&lt;/LINKEDOBJECT&gt;&lt;SELECTIONNOTE&gt;IRIXLPPT_SEL_88320080124145912&lt;/SELECTIONNOTE&gt;&lt;PAGE&gt;TIME;GEOG&lt;/PAGE&gt;&lt;YDIM&gt;PROD&lt;/YDIM&gt;&lt;XDIM&gt;MEAS&lt;/XDIM&gt;&lt;TITLE&gt;&lt;/TITLE&gt;&lt;SORTEDDIM&gt;&lt;/SORTEDDIM&gt;&lt;SORTEDDIM2&gt;&lt;/SORTEDDIM2&gt;&lt;SORTEDDIM2VALUE&gt;&lt;/SORTEDDIM2VALUE&gt;&lt;SORTBY&gt;&lt;/SORTBY&gt;&lt;SORTORDER&gt;&lt;/SORTORDER&gt;&lt;ALLOTHERDIM&gt;&lt;/ALLOTHERDIM&gt;&lt;KEYSORINDECES&gt;&lt;/KEYSORINDECES&gt;&lt;SELECTEDDIMENSION&gt;&lt;/SELECTEDDIMENSION&gt;&lt;FORMATSTRING&gt;+0.0&quot;%&quot;;-0.0&quot;%&quot;&lt;/FORMATSTRING&gt;&lt;LABELSTRING&gt;+7.2%&lt;/LABELSTRING&gt;&lt;SELECTEDVALUE&gt;+7.2%;2007;West - FOOD;CRAFT;$ Sales % Chg YA&lt;/SELECTEDVALUE&gt;&lt;SELECTIONTYPE&gt;1&lt;/SELECTIONTYPE&gt;&lt;SCRIPTS&gt;&lt;TIMESCRIPT TOOL=&quot;LIST&quot;&gt;T_F52_071230&lt;/TIMESCRIPT&gt;&lt;TIMEINDICES TOOL=&quot;INDEX&quot;&gt;1&lt;/TIMEINDICES&gt;&lt;GEOGSCRIPT TOOL=&quot;LIST&quot;&gt;G_00200991&lt;/GEOGSCRIPT&gt;&lt;GEOGINDICES TOOL=&quot;INDEX&quot;&gt;11&lt;/GEOGINDICES&gt;&lt;PRODSCRIPT TOOL=&quot;LIST&quot;&gt;P_C9012JW1P1104&lt;/PRODSCRIPT&gt;&lt;PRODINDICES TOOL=&quot;INDEX&quot;&gt;2&lt;/PRODINDICES&gt;&lt;MEASSCRIPT TOOL=&quot;LIST&quot;&gt;F.01013.PY&lt;/MEASSCRIPT&gt;&lt;MEASINDICES TOOL=&quot;INDEX&quot;&gt;3&lt;/MEASINDICES&gt;&lt;/SCRIPTS&gt;&#10; &lt;GLOBALSELDIRECTIVE&gt;&lt;TIMEDIRECTIVE&gt;ACCEPT&lt;/TIMEDIRECTIVE&gt;&lt;GEOGDIRECTIVE&gt;ACCEPT&lt;/GEOGDIRECTIVE&gt;&lt;PRODDIRECTIVE&gt;ACCEPT&lt;/PRODDIRECTIVE&gt;&lt;MEASDIRECTIVE&gt;ACCEPT&lt;/MEASDIRECTIVE&gt;&lt;/GLOBALSELDIRECTIVE&gt;&lt;/TAGINFO&gt;&#10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RIXLPPT_TAG_14220080131092346" val="&lt;TAGINFO VERSION=&quot;1.3&quot;&gt;&lt;LINKEDOBJECT&gt;&lt;/LINKEDOBJECT&gt;&lt;SELECTIONNOTE&gt;IRIXLPPT_SEL_88320080124145912&lt;/SELECTIONNOTE&gt;&lt;PAGE&gt;TIME;GEOG&lt;/PAGE&gt;&lt;YDIM&gt;PROD&lt;/YDIM&gt;&lt;XDIM&gt;MEAS&lt;/XDIM&gt;&lt;TITLE&gt;&lt;/TITLE&gt;&lt;SORTEDDIM&gt;&lt;/SORTEDDIM&gt;&lt;SORTEDDIM2&gt;&lt;/SORTEDDIM2&gt;&lt;SORTEDDIM2VALUE&gt;&lt;/SORTEDDIM2VALUE&gt;&lt;SORTBY&gt;&lt;/SORTBY&gt;&lt;SORTORDER&gt;&lt;/SORTORDER&gt;&lt;ALLOTHERDIM&gt;&lt;/ALLOTHERDIM&gt;&lt;KEYSORINDECES&gt;&lt;/KEYSORINDECES&gt;&lt;SELECTEDDIMENSION&gt;&lt;/SELECTEDDIMENSION&gt;&lt;FORMATSTRING&gt;+0.0&quot;%&quot;;-0.0&quot;%&quot;&lt;/FORMATSTRING&gt;&lt;LABELSTRING&gt;+7.2%&lt;/LABELSTRING&gt;&lt;SELECTEDVALUE&gt;+7.2%;2007;West - FOOD;CRAFT;$ Sales % Chg YA&lt;/SELECTEDVALUE&gt;&lt;SELECTIONTYPE&gt;1&lt;/SELECTIONTYPE&gt;&lt;SCRIPTS&gt;&lt;TIMESCRIPT TOOL=&quot;LIST&quot;&gt;T_F52_071230&lt;/TIMESCRIPT&gt;&lt;TIMEINDICES TOOL=&quot;INDEX&quot;&gt;1&lt;/TIMEINDICES&gt;&lt;GEOGSCRIPT TOOL=&quot;LIST&quot;&gt;G_00200991&lt;/GEOGSCRIPT&gt;&lt;GEOGINDICES TOOL=&quot;INDEX&quot;&gt;11&lt;/GEOGINDICES&gt;&lt;PRODSCRIPT TOOL=&quot;LIST&quot;&gt;P_C9012JW1P1104&lt;/PRODSCRIPT&gt;&lt;PRODINDICES TOOL=&quot;INDEX&quot;&gt;2&lt;/PRODINDICES&gt;&lt;MEASSCRIPT TOOL=&quot;LIST&quot;&gt;F.01013.PY&lt;/MEASSCRIPT&gt;&lt;MEASINDICES TOOL=&quot;INDEX&quot;&gt;3&lt;/MEASINDICES&gt;&lt;/SCRIPTS&gt;&#10; &lt;GLOBALSELDIRECTIVE&gt;&lt;TIMEDIRECTIVE&gt;ACCEPT&lt;/TIMEDIRECTIVE&gt;&lt;GEOGDIRECTIVE&gt;ACCEPT&lt;/GEOGDIRECTIVE&gt;&lt;PRODDIRECTIVE&gt;ACCEPT&lt;/PRODDIRECTIVE&gt;&lt;MEASDIRECTIVE&gt;ACCEPT&lt;/MEASDIRECTIVE&gt;&lt;/GLOBALSELDIRECTIVE&gt;&lt;/TAGINFO&gt;&#10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RIXLPPT_TAG_14220080131092346" val="&lt;TAGINFO VERSION=&quot;1.3&quot;&gt;&lt;LINKEDOBJECT&gt;&lt;/LINKEDOBJECT&gt;&lt;SELECTIONNOTE&gt;IRIXLPPT_SEL_88320080124145912&lt;/SELECTIONNOTE&gt;&lt;PAGE&gt;TIME;GEOG&lt;/PAGE&gt;&lt;YDIM&gt;PROD&lt;/YDIM&gt;&lt;XDIM&gt;MEAS&lt;/XDIM&gt;&lt;TITLE&gt;&lt;/TITLE&gt;&lt;SORTEDDIM&gt;&lt;/SORTEDDIM&gt;&lt;SORTEDDIM2&gt;&lt;/SORTEDDIM2&gt;&lt;SORTEDDIM2VALUE&gt;&lt;/SORTEDDIM2VALUE&gt;&lt;SORTBY&gt;&lt;/SORTBY&gt;&lt;SORTORDER&gt;&lt;/SORTORDER&gt;&lt;ALLOTHERDIM&gt;&lt;/ALLOTHERDIM&gt;&lt;KEYSORINDECES&gt;&lt;/KEYSORINDECES&gt;&lt;SELECTEDDIMENSION&gt;&lt;/SELECTEDDIMENSION&gt;&lt;FORMATSTRING&gt;+0.0&quot;%&quot;;-0.0&quot;%&quot;&lt;/FORMATSTRING&gt;&lt;LABELSTRING&gt;+7.2%&lt;/LABELSTRING&gt;&lt;SELECTEDVALUE&gt;+7.2%;2007;West - FOOD;CRAFT;$ Sales % Chg YA&lt;/SELECTEDVALUE&gt;&lt;SELECTIONTYPE&gt;1&lt;/SELECTIONTYPE&gt;&lt;SCRIPTS&gt;&lt;TIMESCRIPT TOOL=&quot;LIST&quot;&gt;T_F52_071230&lt;/TIMESCRIPT&gt;&lt;TIMEINDICES TOOL=&quot;INDEX&quot;&gt;1&lt;/TIMEINDICES&gt;&lt;GEOGSCRIPT TOOL=&quot;LIST&quot;&gt;G_00200991&lt;/GEOGSCRIPT&gt;&lt;GEOGINDICES TOOL=&quot;INDEX&quot;&gt;11&lt;/GEOGINDICES&gt;&lt;PRODSCRIPT TOOL=&quot;LIST&quot;&gt;P_C9012JW1P1104&lt;/PRODSCRIPT&gt;&lt;PRODINDICES TOOL=&quot;INDEX&quot;&gt;2&lt;/PRODINDICES&gt;&lt;MEASSCRIPT TOOL=&quot;LIST&quot;&gt;F.01013.PY&lt;/MEASSCRIPT&gt;&lt;MEASINDICES TOOL=&quot;INDEX&quot;&gt;3&lt;/MEASINDICES&gt;&lt;/SCRIPTS&gt;&#10; &lt;GLOBALSELDIRECTIVE&gt;&lt;TIMEDIRECTIVE&gt;ACCEPT&lt;/TIMEDIRECTIVE&gt;&lt;GEOGDIRECTIVE&gt;ACCEPT&lt;/GEOGDIRECTIVE&gt;&lt;PRODDIRECTIVE&gt;ACCEPT&lt;/PRODDIRECTIVE&gt;&lt;MEASDIRECTIVE&gt;ACCEPT&lt;/MEASDIRECTIVE&gt;&lt;/GLOBALSELDIRECTIVE&gt;&lt;/TAGINFO&gt;&#10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RIXLPPT_TAG_14220080131092346" val="&lt;TAGINFO VERSION=&quot;1.3&quot;&gt;&lt;LINKEDOBJECT&gt;&lt;/LINKEDOBJECT&gt;&lt;SELECTIONNOTE&gt;IRIXLPPT_SEL_88320080124145912&lt;/SELECTIONNOTE&gt;&lt;PAGE&gt;TIME;GEOG&lt;/PAGE&gt;&lt;YDIM&gt;PROD&lt;/YDIM&gt;&lt;XDIM&gt;MEAS&lt;/XDIM&gt;&lt;TITLE&gt;&lt;/TITLE&gt;&lt;SORTEDDIM&gt;&lt;/SORTEDDIM&gt;&lt;SORTEDDIM2&gt;&lt;/SORTEDDIM2&gt;&lt;SORTEDDIM2VALUE&gt;&lt;/SORTEDDIM2VALUE&gt;&lt;SORTBY&gt;&lt;/SORTBY&gt;&lt;SORTORDER&gt;&lt;/SORTORDER&gt;&lt;ALLOTHERDIM&gt;&lt;/ALLOTHERDIM&gt;&lt;KEYSORINDECES&gt;&lt;/KEYSORINDECES&gt;&lt;SELECTEDDIMENSION&gt;&lt;/SELECTEDDIMENSION&gt;&lt;FORMATSTRING&gt;+0.0&quot;%&quot;;-0.0&quot;%&quot;&lt;/FORMATSTRING&gt;&lt;LABELSTRING&gt;+7.2%&lt;/LABELSTRING&gt;&lt;SELECTEDVALUE&gt;+7.2%;2007;West - FOOD;CRAFT;$ Sales % Chg YA&lt;/SELECTEDVALUE&gt;&lt;SELECTIONTYPE&gt;1&lt;/SELECTIONTYPE&gt;&lt;SCRIPTS&gt;&lt;TIMESCRIPT TOOL=&quot;LIST&quot;&gt;T_F52_071230&lt;/TIMESCRIPT&gt;&lt;TIMEINDICES TOOL=&quot;INDEX&quot;&gt;1&lt;/TIMEINDICES&gt;&lt;GEOGSCRIPT TOOL=&quot;LIST&quot;&gt;G_00200991&lt;/GEOGSCRIPT&gt;&lt;GEOGINDICES TOOL=&quot;INDEX&quot;&gt;11&lt;/GEOGINDICES&gt;&lt;PRODSCRIPT TOOL=&quot;LIST&quot;&gt;P_C9012JW1P1104&lt;/PRODSCRIPT&gt;&lt;PRODINDICES TOOL=&quot;INDEX&quot;&gt;2&lt;/PRODINDICES&gt;&lt;MEASSCRIPT TOOL=&quot;LIST&quot;&gt;F.01013.PY&lt;/MEASSCRIPT&gt;&lt;MEASINDICES TOOL=&quot;INDEX&quot;&gt;3&lt;/MEASINDICES&gt;&lt;/SCRIPTS&gt;&#10; &lt;GLOBALSELDIRECTIVE&gt;&lt;TIMEDIRECTIVE&gt;ACCEPT&lt;/TIMEDIRECTIVE&gt;&lt;GEOGDIRECTIVE&gt;ACCEPT&lt;/GEOGDIRECTIVE&gt;&lt;PRODDIRECTIVE&gt;ACCEPT&lt;/PRODDIRECTIVE&gt;&lt;MEASDIRECTIVE&gt;ACCEPT&lt;/MEASDIRECTIVE&gt;&lt;/GLOBALSELDIRECTIVE&gt;&lt;/TAGINFO&gt;&#10;"/>
</p:tagLst>
</file>

<file path=ppt/theme/theme1.xml><?xml version="1.0" encoding="utf-8"?>
<a:theme xmlns:a="http://schemas.openxmlformats.org/drawingml/2006/main" name="BWC Alt Theme 2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WC Alt Theme 2" id="{0FAAF5B8-2182-471A-9507-5016D7EA9814}" vid="{E57B223F-3FC8-4C98-8637-38963D93F0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BWC Alt Theme 2</Template>
  <TotalTime>8609</TotalTime>
  <Words>5676</Words>
  <Application>Microsoft Office PowerPoint</Application>
  <PresentationFormat>Widescreen</PresentationFormat>
  <Paragraphs>746</Paragraphs>
  <Slides>54</Slides>
  <Notes>14</Notes>
  <HiddenSlides>7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Calibri</vt:lpstr>
      <vt:lpstr>Calibri Light</vt:lpstr>
      <vt:lpstr>Courier New</vt:lpstr>
      <vt:lpstr>Larsseit Bold</vt:lpstr>
      <vt:lpstr>Larsseit Medium Regular</vt:lpstr>
      <vt:lpstr>Wingdings</vt:lpstr>
      <vt:lpstr>BWC Alt Theme 2</vt:lpstr>
      <vt:lpstr>Worksheet</vt:lpstr>
      <vt:lpstr>The Story (Within the Story) of Cider</vt:lpstr>
      <vt:lpstr>Content</vt:lpstr>
      <vt:lpstr>The Lay of the Land: Hard Cider Total US xAOC + Liquor Plus + Convenience</vt:lpstr>
      <vt:lpstr>The Story</vt:lpstr>
      <vt:lpstr>Dollar Sales Trends – Total US by Class of Trade YTD 2023 w/e May 6, 2023</vt:lpstr>
      <vt:lpstr>Dollar Sales Trends – Time Splits Total US xAOC + Liquor Plus + Convenience</vt:lpstr>
      <vt:lpstr>Cider $ Sales &amp; Share Trends, by Division *xAOC Channels ONLY*</vt:lpstr>
      <vt:lpstr>Beer Dollar Share &amp; Trends – by Segment Total US xAOC + Liquor Plus + Convenience</vt:lpstr>
      <vt:lpstr>Cider Brand Count – by Year Total US xAOC + Liquor Plus + Convenience</vt:lpstr>
      <vt:lpstr>Cider SKU Count – by Year Total US xAOC + Liquor Plus + Convenience</vt:lpstr>
      <vt:lpstr>Beer Category Assortment – by Segment Total US xAOC + Liquor Plus + Convenience</vt:lpstr>
      <vt:lpstr>Segment Efficiency – $ per Item per Store Selling Total US xAOC + Liquor Plus + Convenience</vt:lpstr>
      <vt:lpstr>The Story Within</vt:lpstr>
      <vt:lpstr>Cider Performance by Distribution Tiers Total US xAOC + Liquor Plus + Convenience</vt:lpstr>
      <vt:lpstr>Cider Performance by Distribution Tiers Total US xAOC + Liquor Plus + Convenience</vt:lpstr>
      <vt:lpstr>Shelf Space Allocation…What’s Left for Cider? Total US Food Only</vt:lpstr>
      <vt:lpstr>Who is Winning at Retail? Total US xAOC + Liquor Plus + Convenience</vt:lpstr>
      <vt:lpstr>How are the Leaders Performing? Total US xAOC + Liquor Plus + Convenience</vt:lpstr>
      <vt:lpstr>What Can Recent Innovation Tell Us? Total US xAOC + Liquor Plus + Convenience</vt:lpstr>
      <vt:lpstr>Role of Innovation for Cider Total US xAOC + Liquor Plus + Convenience</vt:lpstr>
      <vt:lpstr>Key Attribute Decomp: Alcohol by Volume Total US xAOC + Liquor Plus + Convenience</vt:lpstr>
      <vt:lpstr>Key Attribute Decomp: Flavor Groups Total US xAOC + Liquor Plus + Convenience</vt:lpstr>
      <vt:lpstr>Key Attribute Decomp: Primary Flavors Total US xAOC + Liquor Plus + Convenience</vt:lpstr>
      <vt:lpstr>Key Attribute Decomp: Price Tiers (Avg. Case) Total US xAOC + Liquor Plus + Convenience</vt:lpstr>
      <vt:lpstr>Key Attribute Decomp: Package Format Total US xAOC + Liquor Plus + Convenience</vt:lpstr>
      <vt:lpstr>Key Attribute Decomp: ABV x Format [T25/B25] Total US xAOC + Liquor Plus + Convenience</vt:lpstr>
      <vt:lpstr>Key Attribute Decomp: ABV x Format [T25/B25] Total US xAOC + Liquor Plus + Convenience</vt:lpstr>
      <vt:lpstr>Today’s Consumer</vt:lpstr>
      <vt:lpstr>Cider Consumer: Cross-Category Consumption</vt:lpstr>
      <vt:lpstr>Cider Consumer: Cross-Category Consumption Male vs. Female</vt:lpstr>
      <vt:lpstr>Cider Consumer: Consumption Behaviors</vt:lpstr>
      <vt:lpstr>Big Picture: BevAl Shopper Demo, by Preferred Cat Male vs. Female</vt:lpstr>
      <vt:lpstr>Big Picture: BevAl Shopper Demo, by Preferred Cat Age Group</vt:lpstr>
      <vt:lpstr>Big Picture: BevAl Shopper Behavior, by Preferred Cat Shopper Frequency</vt:lpstr>
      <vt:lpstr>Looking Ahead</vt:lpstr>
      <vt:lpstr>The Story Within the Story of Cider</vt:lpstr>
      <vt:lpstr>What Does This Mean for Me?</vt:lpstr>
      <vt:lpstr>What Else Would you Like to See?</vt:lpstr>
      <vt:lpstr>Thank You!</vt:lpstr>
      <vt:lpstr>Appendix</vt:lpstr>
      <vt:lpstr>Content</vt:lpstr>
      <vt:lpstr>Top Cider Vendors ($000 Sales) Total US xAOC + Liquor Plus + Convenience</vt:lpstr>
      <vt:lpstr>Cider Brand Family Portfolio Pricing &amp; Change Total US xAOC + Liquor Plus + Convenience</vt:lpstr>
      <vt:lpstr>Campaign Details</vt:lpstr>
      <vt:lpstr>Campaign Details</vt:lpstr>
      <vt:lpstr>Category Loyalty &amp; Lost Occasion Threats</vt:lpstr>
      <vt:lpstr>Retained vs. New Consumer Preference</vt:lpstr>
      <vt:lpstr>Hard Cider Sales Facts</vt:lpstr>
      <vt:lpstr>2023 Spring Sets – Winners &amp; Losers Grocery</vt:lpstr>
      <vt:lpstr>3-Tier Growth Strategies 2023/2024</vt:lpstr>
      <vt:lpstr>Glossary of Common Facts</vt:lpstr>
      <vt:lpstr>Glossary of Common Facts</vt:lpstr>
      <vt:lpstr>Abbreviations &amp; Variants Used in AOD</vt:lpstr>
      <vt:lpstr>Weighted Distribution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Williams</dc:creator>
  <cp:lastModifiedBy>Dave Williams</cp:lastModifiedBy>
  <cp:revision>1179</cp:revision>
  <cp:lastPrinted>2023-05-22T17:37:09Z</cp:lastPrinted>
  <dcterms:created xsi:type="dcterms:W3CDTF">2020-02-11T14:37:10Z</dcterms:created>
  <dcterms:modified xsi:type="dcterms:W3CDTF">2023-05-23T17:51:36Z</dcterms:modified>
</cp:coreProperties>
</file>